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</p:sldIdLst>
  <p:sldSz cx="18288000" cy="10287000"/>
  <p:notesSz cx="6858000" cy="9144000"/>
  <p:embeddedFontLst>
    <p:embeddedFont>
      <p:font typeface="Open Sans Bold" charset="1" panose="020B0806030504020204"/>
      <p:regular r:id="rId47"/>
    </p:embeddedFont>
    <p:embeddedFont>
      <p:font typeface="Canva Sans Bold" charset="1" panose="020B0803030501040103"/>
      <p:regular r:id="rId4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slides/slide13.xml" Type="http://schemas.openxmlformats.org/officeDocument/2006/relationships/slide"/><Relationship Id="rId19" Target="slides/slide14.xml" Type="http://schemas.openxmlformats.org/officeDocument/2006/relationships/slide"/><Relationship Id="rId2" Target="presProps.xml" Type="http://schemas.openxmlformats.org/officeDocument/2006/relationships/presProps"/><Relationship Id="rId20" Target="slides/slide15.xml" Type="http://schemas.openxmlformats.org/officeDocument/2006/relationships/slide"/><Relationship Id="rId21" Target="slides/slide16.xml" Type="http://schemas.openxmlformats.org/officeDocument/2006/relationships/slide"/><Relationship Id="rId22" Target="slides/slide17.xml" Type="http://schemas.openxmlformats.org/officeDocument/2006/relationships/slide"/><Relationship Id="rId23" Target="slides/slide18.xml" Type="http://schemas.openxmlformats.org/officeDocument/2006/relationships/slide"/><Relationship Id="rId24" Target="slides/slide19.xml" Type="http://schemas.openxmlformats.org/officeDocument/2006/relationships/slide"/><Relationship Id="rId25" Target="slides/slide20.xml" Type="http://schemas.openxmlformats.org/officeDocument/2006/relationships/slide"/><Relationship Id="rId26" Target="slides/slide21.xml" Type="http://schemas.openxmlformats.org/officeDocument/2006/relationships/slide"/><Relationship Id="rId27" Target="slides/slide22.xml" Type="http://schemas.openxmlformats.org/officeDocument/2006/relationships/slide"/><Relationship Id="rId28" Target="slides/slide23.xml" Type="http://schemas.openxmlformats.org/officeDocument/2006/relationships/slide"/><Relationship Id="rId29" Target="slides/slide24.xml" Type="http://schemas.openxmlformats.org/officeDocument/2006/relationships/slide"/><Relationship Id="rId3" Target="viewProps.xml" Type="http://schemas.openxmlformats.org/officeDocument/2006/relationships/viewProps"/><Relationship Id="rId30" Target="slides/slide25.xml" Type="http://schemas.openxmlformats.org/officeDocument/2006/relationships/slide"/><Relationship Id="rId31" Target="slides/slide26.xml" Type="http://schemas.openxmlformats.org/officeDocument/2006/relationships/slide"/><Relationship Id="rId32" Target="slides/slide27.xml" Type="http://schemas.openxmlformats.org/officeDocument/2006/relationships/slide"/><Relationship Id="rId33" Target="slides/slide28.xml" Type="http://schemas.openxmlformats.org/officeDocument/2006/relationships/slide"/><Relationship Id="rId34" Target="slides/slide29.xml" Type="http://schemas.openxmlformats.org/officeDocument/2006/relationships/slide"/><Relationship Id="rId35" Target="slides/slide30.xml" Type="http://schemas.openxmlformats.org/officeDocument/2006/relationships/slide"/><Relationship Id="rId36" Target="slides/slide31.xml" Type="http://schemas.openxmlformats.org/officeDocument/2006/relationships/slide"/><Relationship Id="rId37" Target="slides/slide32.xml" Type="http://schemas.openxmlformats.org/officeDocument/2006/relationships/slide"/><Relationship Id="rId38" Target="slides/slide33.xml" Type="http://schemas.openxmlformats.org/officeDocument/2006/relationships/slide"/><Relationship Id="rId39" Target="slides/slide34.xml" Type="http://schemas.openxmlformats.org/officeDocument/2006/relationships/slide"/><Relationship Id="rId4" Target="theme/theme1.xml" Type="http://schemas.openxmlformats.org/officeDocument/2006/relationships/theme"/><Relationship Id="rId40" Target="slides/slide35.xml" Type="http://schemas.openxmlformats.org/officeDocument/2006/relationships/slide"/><Relationship Id="rId41" Target="slides/slide36.xml" Type="http://schemas.openxmlformats.org/officeDocument/2006/relationships/slide"/><Relationship Id="rId42" Target="slides/slide37.xml" Type="http://schemas.openxmlformats.org/officeDocument/2006/relationships/slide"/><Relationship Id="rId43" Target="slides/slide38.xml" Type="http://schemas.openxmlformats.org/officeDocument/2006/relationships/slide"/><Relationship Id="rId44" Target="slides/slide39.xml" Type="http://schemas.openxmlformats.org/officeDocument/2006/relationships/slide"/><Relationship Id="rId45" Target="slides/slide40.xml" Type="http://schemas.openxmlformats.org/officeDocument/2006/relationships/slide"/><Relationship Id="rId46" Target="slides/slide41.xml" Type="http://schemas.openxmlformats.org/officeDocument/2006/relationships/slide"/><Relationship Id="rId47" Target="fonts/font47.fntdata" Type="http://schemas.openxmlformats.org/officeDocument/2006/relationships/font"/><Relationship Id="rId48" Target="fonts/font48.fntdata" Type="http://schemas.openxmlformats.org/officeDocument/2006/relationships/font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7.png" Type="http://schemas.openxmlformats.org/officeDocument/2006/relationships/image"/><Relationship Id="rId3" Target="../media/image8.sv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9.png" Type="http://schemas.openxmlformats.org/officeDocument/2006/relationships/image"/></Relationships>
</file>

<file path=ppt/slides/_rels/slide2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7.png" Type="http://schemas.openxmlformats.org/officeDocument/2006/relationships/image"/><Relationship Id="rId3" Target="../media/image8.svg" Type="http://schemas.openxmlformats.org/officeDocument/2006/relationships/image"/></Relationships>
</file>

<file path=ppt/slides/_rels/slide2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0.png" Type="http://schemas.openxmlformats.org/officeDocument/2006/relationships/image"/></Relationships>
</file>

<file path=ppt/slides/_rels/slide2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1.png" Type="http://schemas.openxmlformats.org/officeDocument/2006/relationships/image"/></Relationships>
</file>

<file path=ppt/slides/_rels/slide2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2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3.png" Type="http://schemas.openxmlformats.org/officeDocument/2006/relationships/image"/></Relationships>
</file>

<file path=ppt/slides/_rels/slide3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4.png" Type="http://schemas.openxmlformats.org/officeDocument/2006/relationships/image"/></Relationships>
</file>

<file path=ppt/slides/_rels/slide3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5.png" Type="http://schemas.openxmlformats.org/officeDocument/2006/relationships/image"/></Relationships>
</file>

<file path=ppt/slides/_rels/slide3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7.png" Type="http://schemas.openxmlformats.org/officeDocument/2006/relationships/image"/><Relationship Id="rId3" Target="../media/image8.svg" Type="http://schemas.openxmlformats.org/officeDocument/2006/relationships/image"/></Relationships>
</file>

<file path=ppt/slides/_rels/slide3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6.png" Type="http://schemas.openxmlformats.org/officeDocument/2006/relationships/image"/></Relationships>
</file>

<file path=ppt/slides/_rels/slide3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7.png" Type="http://schemas.openxmlformats.org/officeDocument/2006/relationships/image"/></Relationships>
</file>

<file path=ppt/slides/_rels/slide3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8.png" Type="http://schemas.openxmlformats.org/officeDocument/2006/relationships/image"/></Relationships>
</file>

<file path=ppt/slides/_rels/slide3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9.png" Type="http://schemas.openxmlformats.org/officeDocument/2006/relationships/image"/></Relationships>
</file>

<file path=ppt/slides/_rels/slide3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9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4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703678" y="3081830"/>
            <a:ext cx="12880644" cy="660527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531"/>
              </a:lnSpc>
              <a:spcBef>
                <a:spcPct val="0"/>
              </a:spcBef>
            </a:pPr>
            <a:r>
              <a:rPr lang="en-US" b="true" sz="18951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Cyborg CTOs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5650675" y="6068100"/>
            <a:ext cx="8748328" cy="96322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807"/>
              </a:lnSpc>
              <a:spcBef>
                <a:spcPct val="0"/>
              </a:spcBef>
            </a:pPr>
            <a:r>
              <a:rPr lang="en-US" b="true" sz="5576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Adam Martin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15858566" y="981075"/>
            <a:ext cx="1400734" cy="4801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86"/>
              </a:lnSpc>
              <a:spcBef>
                <a:spcPct val="0"/>
              </a:spcBef>
            </a:pPr>
            <a:r>
              <a:rPr lang="en-US" b="true" sz="2847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2025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-1309324" y="16991431"/>
            <a:ext cx="8748328" cy="96322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807"/>
              </a:lnSpc>
              <a:spcBef>
                <a:spcPct val="0"/>
              </a:spcBef>
            </a:pPr>
            <a:r>
              <a:rPr lang="en-US" b="true" sz="5576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By Helene Paquet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797348" y="3791889"/>
            <a:ext cx="16693304" cy="8440786"/>
            <a:chOff x="0" y="0"/>
            <a:chExt cx="4396590" cy="2223088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396591" cy="2223088"/>
            </a:xfrm>
            <a:custGeom>
              <a:avLst/>
              <a:gdLst/>
              <a:ahLst/>
              <a:cxnLst/>
              <a:rect r="r" b="b" t="t" l="l"/>
              <a:pathLst>
                <a:path h="2223088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209638"/>
                  </a:lnTo>
                  <a:cubicBezTo>
                    <a:pt x="4396591" y="2213205"/>
                    <a:pt x="4395174" y="2216626"/>
                    <a:pt x="4392651" y="2219148"/>
                  </a:cubicBezTo>
                  <a:cubicBezTo>
                    <a:pt x="4390129" y="2221671"/>
                    <a:pt x="4386708" y="2223088"/>
                    <a:pt x="4383141" y="2223088"/>
                  </a:cubicBezTo>
                  <a:lnTo>
                    <a:pt x="13449" y="2223088"/>
                  </a:lnTo>
                  <a:cubicBezTo>
                    <a:pt x="6022" y="2223088"/>
                    <a:pt x="0" y="2217066"/>
                    <a:pt x="0" y="2209638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396590" cy="226118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028700" y="895350"/>
            <a:ext cx="9007754" cy="11610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506"/>
              </a:lnSpc>
              <a:spcBef>
                <a:spcPct val="0"/>
              </a:spcBef>
            </a:pPr>
            <a:r>
              <a:rPr lang="en-US" b="true" sz="6790">
                <a:solidFill>
                  <a:srgbClr val="000000">
                    <a:alpha val="51765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Adapt or Die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2215010" y="5706260"/>
            <a:ext cx="13857980" cy="130436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814365" indent="-407182" lvl="1">
              <a:lnSpc>
                <a:spcPts val="5280"/>
              </a:lnSpc>
              <a:buFont typeface="Arial"/>
              <a:buChar char="•"/>
            </a:pPr>
            <a:r>
              <a:rPr lang="en-US" b="true" sz="3771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New Programming Languages</a:t>
            </a:r>
          </a:p>
          <a:p>
            <a:pPr algn="l" marL="814365" indent="-407182" lvl="1">
              <a:lnSpc>
                <a:spcPts val="5280"/>
              </a:lnSpc>
              <a:buFont typeface="Arial"/>
              <a:buChar char="•"/>
            </a:pPr>
            <a:r>
              <a:rPr lang="en-US" b="true" sz="3771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Staying the same = falling behind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2215010" y="4688615"/>
            <a:ext cx="8108483" cy="7962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516"/>
              </a:lnSpc>
              <a:spcBef>
                <a:spcPct val="0"/>
              </a:spcBef>
            </a:pPr>
            <a:r>
              <a:rPr lang="en-US" b="true" sz="4654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Engineers: CPD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797348" y="3791889"/>
            <a:ext cx="16693304" cy="8440786"/>
            <a:chOff x="0" y="0"/>
            <a:chExt cx="4396590" cy="2223088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396591" cy="2223088"/>
            </a:xfrm>
            <a:custGeom>
              <a:avLst/>
              <a:gdLst/>
              <a:ahLst/>
              <a:cxnLst/>
              <a:rect r="r" b="b" t="t" l="l"/>
              <a:pathLst>
                <a:path h="2223088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209638"/>
                  </a:lnTo>
                  <a:cubicBezTo>
                    <a:pt x="4396591" y="2213205"/>
                    <a:pt x="4395174" y="2216626"/>
                    <a:pt x="4392651" y="2219148"/>
                  </a:cubicBezTo>
                  <a:cubicBezTo>
                    <a:pt x="4390129" y="2221671"/>
                    <a:pt x="4386708" y="2223088"/>
                    <a:pt x="4383141" y="2223088"/>
                  </a:cubicBezTo>
                  <a:lnTo>
                    <a:pt x="13449" y="2223088"/>
                  </a:lnTo>
                  <a:cubicBezTo>
                    <a:pt x="6022" y="2223088"/>
                    <a:pt x="0" y="2217066"/>
                    <a:pt x="0" y="2209638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3D3D3D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396590" cy="226118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028700" y="895350"/>
            <a:ext cx="9007754" cy="11610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506"/>
              </a:lnSpc>
              <a:spcBef>
                <a:spcPct val="0"/>
              </a:spcBef>
            </a:pPr>
            <a:r>
              <a:rPr lang="en-US" b="true" sz="6790">
                <a:solidFill>
                  <a:srgbClr val="000000">
                    <a:alpha val="51765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Adapt or Die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2215010" y="5706260"/>
            <a:ext cx="13857980" cy="263786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814365" indent="-407182" lvl="1">
              <a:lnSpc>
                <a:spcPts val="5280"/>
              </a:lnSpc>
              <a:buFont typeface="Arial"/>
              <a:buChar char="•"/>
            </a:pPr>
            <a:r>
              <a:rPr lang="en-US" b="true" sz="377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From Coding to Soft skills</a:t>
            </a:r>
          </a:p>
          <a:p>
            <a:pPr algn="l" marL="1628729" indent="-542910" lvl="2">
              <a:lnSpc>
                <a:spcPts val="5280"/>
              </a:lnSpc>
              <a:buFont typeface="Arial"/>
              <a:buChar char="⚬"/>
            </a:pPr>
            <a:r>
              <a:rPr lang="en-US" b="true" sz="377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Scaling</a:t>
            </a:r>
          </a:p>
          <a:p>
            <a:pPr algn="l" marL="1628729" indent="-542910" lvl="2">
              <a:lnSpc>
                <a:spcPts val="5280"/>
              </a:lnSpc>
              <a:buFont typeface="Arial"/>
              <a:buChar char="⚬"/>
            </a:pPr>
            <a:r>
              <a:rPr lang="en-US" b="true" sz="377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Org management</a:t>
            </a:r>
          </a:p>
          <a:p>
            <a:pPr algn="l" marL="1628729" indent="-542910" lvl="2">
              <a:lnSpc>
                <a:spcPts val="5280"/>
              </a:lnSpc>
              <a:buFont typeface="Arial"/>
              <a:buChar char="⚬"/>
            </a:pPr>
            <a:r>
              <a:rPr lang="en-US" b="true" sz="377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People management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2215010" y="4688615"/>
            <a:ext cx="8108483" cy="7962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516"/>
              </a:lnSpc>
              <a:spcBef>
                <a:spcPct val="0"/>
              </a:spcBef>
            </a:pPr>
            <a:r>
              <a:rPr lang="en-US" b="true" sz="4654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CTOs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6178299" y="9690100"/>
            <a:ext cx="1268286" cy="588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38"/>
              </a:lnSpc>
              <a:spcBef>
                <a:spcPct val="0"/>
              </a:spcBef>
            </a:pPr>
            <a:r>
              <a:rPr lang="en-US" b="true" sz="3456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..-0:03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797348" y="3791889"/>
            <a:ext cx="16693304" cy="8440786"/>
            <a:chOff x="0" y="0"/>
            <a:chExt cx="4396590" cy="2223088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396591" cy="2223088"/>
            </a:xfrm>
            <a:custGeom>
              <a:avLst/>
              <a:gdLst/>
              <a:ahLst/>
              <a:cxnLst/>
              <a:rect r="r" b="b" t="t" l="l"/>
              <a:pathLst>
                <a:path h="2223088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209638"/>
                  </a:lnTo>
                  <a:cubicBezTo>
                    <a:pt x="4396591" y="2213205"/>
                    <a:pt x="4395174" y="2216626"/>
                    <a:pt x="4392651" y="2219148"/>
                  </a:cubicBezTo>
                  <a:cubicBezTo>
                    <a:pt x="4390129" y="2221671"/>
                    <a:pt x="4386708" y="2223088"/>
                    <a:pt x="4383141" y="2223088"/>
                  </a:cubicBezTo>
                  <a:lnTo>
                    <a:pt x="13449" y="2223088"/>
                  </a:lnTo>
                  <a:cubicBezTo>
                    <a:pt x="6022" y="2223088"/>
                    <a:pt x="0" y="2217066"/>
                    <a:pt x="0" y="2209638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3D3D3D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396590" cy="226118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028700" y="904875"/>
            <a:ext cx="9007754" cy="11441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387"/>
              </a:lnSpc>
              <a:spcBef>
                <a:spcPct val="0"/>
              </a:spcBef>
            </a:pPr>
            <a:r>
              <a:rPr lang="en-US" b="true" sz="6705">
                <a:solidFill>
                  <a:srgbClr val="000000">
                    <a:alpha val="51765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BUT...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2215010" y="5706260"/>
            <a:ext cx="13857980" cy="19711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814365" indent="-407182" lvl="1">
              <a:lnSpc>
                <a:spcPts val="5280"/>
              </a:lnSpc>
              <a:buFont typeface="Arial"/>
              <a:buChar char="•"/>
            </a:pPr>
            <a:r>
              <a:rPr lang="en-US" b="true" sz="377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AI Natives replacing Cloud Natives</a:t>
            </a:r>
          </a:p>
          <a:p>
            <a:pPr algn="l" marL="814365" indent="-407182" lvl="1">
              <a:lnSpc>
                <a:spcPts val="5280"/>
              </a:lnSpc>
              <a:buFont typeface="Arial"/>
              <a:buChar char="•"/>
            </a:pPr>
            <a:r>
              <a:rPr lang="en-US" b="true" sz="377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Team sizes are shrinking (more AI -&gt; smaller orgs)</a:t>
            </a:r>
          </a:p>
          <a:p>
            <a:pPr algn="l" marL="814365" indent="-407182" lvl="1">
              <a:lnSpc>
                <a:spcPts val="5280"/>
              </a:lnSpc>
              <a:buFont typeface="Arial"/>
              <a:buChar char="•"/>
            </a:pPr>
            <a:r>
              <a:rPr lang="en-US" b="true" sz="377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AI is opening-up Exec roles (NLP as the API)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2215010" y="4698140"/>
            <a:ext cx="8108483" cy="7785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435"/>
              </a:lnSpc>
              <a:spcBef>
                <a:spcPct val="0"/>
              </a:spcBef>
            </a:pPr>
            <a:r>
              <a:rPr lang="en-US" b="true" sz="4596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Things have changed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6178299" y="9690100"/>
            <a:ext cx="1268286" cy="588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38"/>
              </a:lnSpc>
              <a:spcBef>
                <a:spcPct val="0"/>
              </a:spcBef>
            </a:pPr>
            <a:r>
              <a:rPr lang="en-US" b="true" sz="3456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..-0:04</a:t>
            </a:r>
          </a:p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797348" y="3791889"/>
            <a:ext cx="16693304" cy="8440786"/>
            <a:chOff x="0" y="0"/>
            <a:chExt cx="4396590" cy="2223088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396591" cy="2223088"/>
            </a:xfrm>
            <a:custGeom>
              <a:avLst/>
              <a:gdLst/>
              <a:ahLst/>
              <a:cxnLst/>
              <a:rect r="r" b="b" t="t" l="l"/>
              <a:pathLst>
                <a:path h="2223088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209638"/>
                  </a:lnTo>
                  <a:cubicBezTo>
                    <a:pt x="4396591" y="2213205"/>
                    <a:pt x="4395174" y="2216626"/>
                    <a:pt x="4392651" y="2219148"/>
                  </a:cubicBezTo>
                  <a:cubicBezTo>
                    <a:pt x="4390129" y="2221671"/>
                    <a:pt x="4386708" y="2223088"/>
                    <a:pt x="4383141" y="2223088"/>
                  </a:cubicBezTo>
                  <a:lnTo>
                    <a:pt x="13449" y="2223088"/>
                  </a:lnTo>
                  <a:cubicBezTo>
                    <a:pt x="6022" y="2223088"/>
                    <a:pt x="0" y="2217066"/>
                    <a:pt x="0" y="2209638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396590" cy="226118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028700" y="904875"/>
            <a:ext cx="9007754" cy="11441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387"/>
              </a:lnSpc>
              <a:spcBef>
                <a:spcPct val="0"/>
              </a:spcBef>
            </a:pPr>
            <a:r>
              <a:rPr lang="en-US" b="true" sz="6705">
                <a:solidFill>
                  <a:srgbClr val="000000">
                    <a:alpha val="51765"/>
                  </a:srgbClr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Priorities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2215010" y="4622497"/>
            <a:ext cx="11760634" cy="15021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2229"/>
              </a:lnSpc>
              <a:spcBef>
                <a:spcPct val="0"/>
              </a:spcBef>
            </a:pPr>
            <a:r>
              <a:rPr lang="en-US" b="true" sz="8735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2x vs 20x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6178299" y="9690100"/>
            <a:ext cx="1268286" cy="588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38"/>
              </a:lnSpc>
              <a:spcBef>
                <a:spcPct val="0"/>
              </a:spcBef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..-0:05</a:t>
            </a:r>
          </a:p>
        </p:txBody>
      </p:sp>
    </p:spTree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797348" y="2458494"/>
            <a:ext cx="16693304" cy="9774180"/>
            <a:chOff x="0" y="0"/>
            <a:chExt cx="4396590" cy="257427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396591" cy="2574270"/>
            </a:xfrm>
            <a:custGeom>
              <a:avLst/>
              <a:gdLst/>
              <a:ahLst/>
              <a:cxnLst/>
              <a:rect r="r" b="b" t="t" l="l"/>
              <a:pathLst>
                <a:path h="2574270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560820"/>
                  </a:lnTo>
                  <a:cubicBezTo>
                    <a:pt x="4396591" y="2564387"/>
                    <a:pt x="4395174" y="2567808"/>
                    <a:pt x="4392651" y="2570330"/>
                  </a:cubicBezTo>
                  <a:cubicBezTo>
                    <a:pt x="4390129" y="2572853"/>
                    <a:pt x="4386708" y="2574270"/>
                    <a:pt x="4383141" y="2574270"/>
                  </a:cubicBezTo>
                  <a:lnTo>
                    <a:pt x="13449" y="2574270"/>
                  </a:lnTo>
                  <a:cubicBezTo>
                    <a:pt x="6022" y="2574270"/>
                    <a:pt x="0" y="2568248"/>
                    <a:pt x="0" y="2560820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3D3D3D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396590" cy="261237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028700" y="895350"/>
            <a:ext cx="9007754" cy="11610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506"/>
              </a:lnSpc>
              <a:spcBef>
                <a:spcPct val="0"/>
              </a:spcBef>
            </a:pPr>
            <a:r>
              <a:rPr lang="en-US" b="true" sz="6790">
                <a:solidFill>
                  <a:srgbClr val="000000">
                    <a:alpha val="51765"/>
                  </a:srgbClr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AI vs Human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457500" y="4219283"/>
            <a:ext cx="4858853" cy="7962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516"/>
              </a:lnSpc>
              <a:spcBef>
                <a:spcPct val="0"/>
              </a:spcBef>
            </a:pPr>
            <a:r>
              <a:rPr lang="en-US" b="true" sz="4654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Hallucinations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6316354" y="6019359"/>
            <a:ext cx="5792912" cy="7962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516"/>
              </a:lnSpc>
              <a:spcBef>
                <a:spcPct val="0"/>
              </a:spcBef>
            </a:pPr>
            <a:r>
              <a:rPr lang="en-US" b="true" sz="4654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Self confidence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1391708" y="7945936"/>
            <a:ext cx="5411176" cy="7962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516"/>
              </a:lnSpc>
              <a:spcBef>
                <a:spcPct val="0"/>
              </a:spcBef>
            </a:pPr>
            <a:r>
              <a:rPr lang="en-US" b="true" sz="4654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Fear + Shame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2279823" y="2570526"/>
            <a:ext cx="3916435" cy="20573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800"/>
              </a:lnSpc>
              <a:spcBef>
                <a:spcPct val="0"/>
              </a:spcBef>
            </a:pPr>
            <a:r>
              <a:rPr lang="en-US" b="true" sz="120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LLMs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3353754" y="4967863"/>
            <a:ext cx="2962600" cy="4708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973"/>
              </a:lnSpc>
              <a:spcBef>
                <a:spcPct val="0"/>
              </a:spcBef>
            </a:pPr>
            <a:r>
              <a:rPr lang="en-US" b="true" sz="2838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(&amp; patterns)</a:t>
            </a:r>
          </a:p>
        </p:txBody>
      </p:sp>
    </p:spTree>
  </p:cSld>
  <p:clrMapOvr>
    <a:masterClrMapping/>
  </p:clrMapOvr>
</p:sld>
</file>

<file path=ppt/slides/slide15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797348" y="2458494"/>
            <a:ext cx="16693304" cy="9774180"/>
            <a:chOff x="0" y="0"/>
            <a:chExt cx="4396590" cy="257427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396591" cy="2574270"/>
            </a:xfrm>
            <a:custGeom>
              <a:avLst/>
              <a:gdLst/>
              <a:ahLst/>
              <a:cxnLst/>
              <a:rect r="r" b="b" t="t" l="l"/>
              <a:pathLst>
                <a:path h="2574270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560820"/>
                  </a:lnTo>
                  <a:cubicBezTo>
                    <a:pt x="4396591" y="2564387"/>
                    <a:pt x="4395174" y="2567808"/>
                    <a:pt x="4392651" y="2570330"/>
                  </a:cubicBezTo>
                  <a:cubicBezTo>
                    <a:pt x="4390129" y="2572853"/>
                    <a:pt x="4386708" y="2574270"/>
                    <a:pt x="4383141" y="2574270"/>
                  </a:cubicBezTo>
                  <a:lnTo>
                    <a:pt x="13449" y="2574270"/>
                  </a:lnTo>
                  <a:cubicBezTo>
                    <a:pt x="6022" y="2574270"/>
                    <a:pt x="0" y="2568248"/>
                    <a:pt x="0" y="2560820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3D3D3D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396590" cy="261237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028700" y="895350"/>
            <a:ext cx="9007754" cy="11610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506"/>
              </a:lnSpc>
              <a:spcBef>
                <a:spcPct val="0"/>
              </a:spcBef>
            </a:pPr>
            <a:r>
              <a:rPr lang="en-US" b="true" sz="6790">
                <a:solidFill>
                  <a:srgbClr val="000000">
                    <a:alpha val="51765"/>
                  </a:srgbClr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AI vs Human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512733" y="5048250"/>
            <a:ext cx="7523808" cy="7962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516"/>
              </a:lnSpc>
              <a:spcBef>
                <a:spcPct val="0"/>
              </a:spcBef>
            </a:pPr>
            <a:r>
              <a:rPr lang="en-US" b="true" sz="4654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Asymetrical decisions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323494" y="7496855"/>
            <a:ext cx="5613407" cy="7962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516"/>
              </a:lnSpc>
              <a:spcBef>
                <a:spcPct val="0"/>
              </a:spcBef>
            </a:pPr>
            <a:r>
              <a:rPr lang="en-US" b="true" sz="4654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Raising the bar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8951246" y="2524137"/>
            <a:ext cx="8176877" cy="20573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800"/>
              </a:lnSpc>
              <a:spcBef>
                <a:spcPct val="0"/>
              </a:spcBef>
            </a:pPr>
            <a:r>
              <a:rPr lang="en-US" b="true" sz="12000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Humans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6206874" y="9690100"/>
            <a:ext cx="1268286" cy="588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38"/>
              </a:lnSpc>
              <a:spcBef>
                <a:spcPct val="0"/>
              </a:spcBef>
            </a:pPr>
            <a:r>
              <a:rPr lang="en-US" b="true" sz="3456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..-0:08</a:t>
            </a:r>
          </a:p>
        </p:txBody>
      </p:sp>
    </p:spTree>
  </p:cSld>
  <p:clrMapOvr>
    <a:masterClrMapping/>
  </p:clrMapOvr>
</p:sld>
</file>

<file path=ppt/slides/slide16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797348" y="3791889"/>
            <a:ext cx="16693304" cy="8440786"/>
            <a:chOff x="0" y="0"/>
            <a:chExt cx="4396590" cy="2223088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396591" cy="2223088"/>
            </a:xfrm>
            <a:custGeom>
              <a:avLst/>
              <a:gdLst/>
              <a:ahLst/>
              <a:cxnLst/>
              <a:rect r="r" b="b" t="t" l="l"/>
              <a:pathLst>
                <a:path h="2223088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209638"/>
                  </a:lnTo>
                  <a:cubicBezTo>
                    <a:pt x="4396591" y="2213205"/>
                    <a:pt x="4395174" y="2216626"/>
                    <a:pt x="4392651" y="2219148"/>
                  </a:cubicBezTo>
                  <a:cubicBezTo>
                    <a:pt x="4390129" y="2221671"/>
                    <a:pt x="4386708" y="2223088"/>
                    <a:pt x="4383141" y="2223088"/>
                  </a:cubicBezTo>
                  <a:lnTo>
                    <a:pt x="13449" y="2223088"/>
                  </a:lnTo>
                  <a:cubicBezTo>
                    <a:pt x="6022" y="2223088"/>
                    <a:pt x="0" y="2217066"/>
                    <a:pt x="0" y="2209638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396590" cy="226118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640251" y="4264755"/>
            <a:ext cx="11760634" cy="15021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2229"/>
              </a:lnSpc>
              <a:spcBef>
                <a:spcPct val="0"/>
              </a:spcBef>
            </a:pPr>
            <a:r>
              <a:rPr lang="en-US" b="true" sz="8735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Prompt Engineering</a:t>
            </a:r>
          </a:p>
        </p:txBody>
      </p:sp>
    </p:spTree>
  </p:cSld>
  <p:clrMapOvr>
    <a:masterClrMapping/>
  </p:clrMapOvr>
</p:sld>
</file>

<file path=ppt/slides/slide17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28700" y="895350"/>
            <a:ext cx="9007754" cy="11610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506"/>
              </a:lnSpc>
              <a:spcBef>
                <a:spcPct val="0"/>
              </a:spcBef>
            </a:pPr>
            <a:r>
              <a:rPr lang="en-US" b="true" sz="6790">
                <a:solidFill>
                  <a:srgbClr val="000000">
                    <a:alpha val="51765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Shepherding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797348" y="3161608"/>
            <a:ext cx="16693304" cy="9071067"/>
            <a:chOff x="0" y="0"/>
            <a:chExt cx="4396590" cy="2389088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396591" cy="2389088"/>
            </a:xfrm>
            <a:custGeom>
              <a:avLst/>
              <a:gdLst/>
              <a:ahLst/>
              <a:cxnLst/>
              <a:rect r="r" b="b" t="t" l="l"/>
              <a:pathLst>
                <a:path h="2389088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375638"/>
                  </a:lnTo>
                  <a:cubicBezTo>
                    <a:pt x="4396591" y="2383066"/>
                    <a:pt x="4390569" y="2389088"/>
                    <a:pt x="4383141" y="2389088"/>
                  </a:cubicBezTo>
                  <a:lnTo>
                    <a:pt x="13449" y="2389088"/>
                  </a:lnTo>
                  <a:cubicBezTo>
                    <a:pt x="6022" y="2389088"/>
                    <a:pt x="0" y="2383066"/>
                    <a:pt x="0" y="2375638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3D3D3D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396590" cy="242718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1809829" y="4929718"/>
            <a:ext cx="6125172" cy="24539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58377" indent="-379189" lvl="1">
              <a:lnSpc>
                <a:spcPts val="4917"/>
              </a:lnSpc>
              <a:buFont typeface="Arial"/>
              <a:buChar char="•"/>
            </a:pPr>
            <a:r>
              <a:rPr lang="en-US" b="true" sz="3512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Patterns, not commands</a:t>
            </a:r>
          </a:p>
          <a:p>
            <a:pPr algn="l" marL="758377" indent="-379189" lvl="1">
              <a:lnSpc>
                <a:spcPts val="4917"/>
              </a:lnSpc>
              <a:buFont typeface="Arial"/>
              <a:buChar char="•"/>
            </a:pPr>
            <a:r>
              <a:rPr lang="en-US" b="true" sz="3512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Don’t argue with idiots</a:t>
            </a:r>
          </a:p>
          <a:p>
            <a:pPr algn="l" marL="758377" indent="-379189" lvl="1">
              <a:lnSpc>
                <a:spcPts val="4917"/>
              </a:lnSpc>
              <a:buFont typeface="Arial"/>
              <a:buChar char="•"/>
            </a:pPr>
            <a:r>
              <a:rPr lang="en-US" b="true" sz="3512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When ChatGPT kept editing my file...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6178299" y="9690100"/>
            <a:ext cx="1268286" cy="588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38"/>
              </a:lnSpc>
              <a:spcBef>
                <a:spcPct val="0"/>
              </a:spcBef>
            </a:pPr>
            <a:r>
              <a:rPr lang="en-US" b="true" sz="3456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..-0:10</a:t>
            </a:r>
          </a:p>
        </p:txBody>
      </p:sp>
    </p:spTree>
  </p:cSld>
  <p:clrMapOvr>
    <a:masterClrMapping/>
  </p:clrMapOvr>
</p:sld>
</file>

<file path=ppt/slides/slide18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28700" y="895350"/>
            <a:ext cx="9007754" cy="11610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506"/>
              </a:lnSpc>
              <a:spcBef>
                <a:spcPct val="0"/>
              </a:spcBef>
            </a:pPr>
            <a:r>
              <a:rPr lang="en-US" b="true" sz="6790">
                <a:solidFill>
                  <a:srgbClr val="000000">
                    <a:alpha val="51765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Roleplaying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797348" y="3161608"/>
            <a:ext cx="16693304" cy="9071067"/>
            <a:chOff x="0" y="0"/>
            <a:chExt cx="4396590" cy="2389088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396591" cy="2389088"/>
            </a:xfrm>
            <a:custGeom>
              <a:avLst/>
              <a:gdLst/>
              <a:ahLst/>
              <a:cxnLst/>
              <a:rect r="r" b="b" t="t" l="l"/>
              <a:pathLst>
                <a:path h="2389088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375638"/>
                  </a:lnTo>
                  <a:cubicBezTo>
                    <a:pt x="4396591" y="2383066"/>
                    <a:pt x="4390569" y="2389088"/>
                    <a:pt x="4383141" y="2389088"/>
                  </a:cubicBezTo>
                  <a:lnTo>
                    <a:pt x="13449" y="2389088"/>
                  </a:lnTo>
                  <a:cubicBezTo>
                    <a:pt x="6022" y="2389088"/>
                    <a:pt x="0" y="2383066"/>
                    <a:pt x="0" y="2375638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3D3D3D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396590" cy="242718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1809829" y="4929718"/>
            <a:ext cx="6125172" cy="169928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696075" indent="-348038" lvl="1">
              <a:lnSpc>
                <a:spcPts val="4513"/>
              </a:lnSpc>
              <a:buFont typeface="Arial"/>
              <a:buChar char="•"/>
            </a:pPr>
            <a:r>
              <a:rPr lang="en-US" b="true" sz="3224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Hallucinate...</a:t>
            </a:r>
          </a:p>
          <a:p>
            <a:pPr algn="l" marL="696075" indent="-348038" lvl="1">
              <a:lnSpc>
                <a:spcPts val="4513"/>
              </a:lnSpc>
              <a:buFont typeface="Arial"/>
              <a:buChar char="•"/>
            </a:pPr>
            <a:r>
              <a:rPr lang="en-US" b="true" sz="3224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... and tell me your secrets</a:t>
            </a:r>
          </a:p>
          <a:p>
            <a:pPr algn="l" marL="696075" indent="-348038" lvl="1">
              <a:lnSpc>
                <a:spcPts val="4513"/>
              </a:lnSpc>
              <a:buFont typeface="Arial"/>
              <a:buChar char="•"/>
            </a:pPr>
            <a:r>
              <a:rPr lang="en-US" b="true" sz="3224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Sorry, Dave, I can’t do that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6178299" y="9690100"/>
            <a:ext cx="1268286" cy="588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38"/>
              </a:lnSpc>
              <a:spcBef>
                <a:spcPct val="0"/>
              </a:spcBef>
            </a:pPr>
            <a:r>
              <a:rPr lang="en-US" b="true" sz="3456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..-0:11</a:t>
            </a:r>
          </a:p>
        </p:txBody>
      </p:sp>
    </p:spTree>
  </p:cSld>
  <p:clrMapOvr>
    <a:masterClrMapping/>
  </p:clrMapOvr>
</p:sld>
</file>

<file path=ppt/slides/slide19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28700" y="895350"/>
            <a:ext cx="9007754" cy="11610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506"/>
              </a:lnSpc>
              <a:spcBef>
                <a:spcPct val="0"/>
              </a:spcBef>
            </a:pPr>
            <a:r>
              <a:rPr lang="en-US" b="true" sz="6790">
                <a:solidFill>
                  <a:srgbClr val="000000">
                    <a:alpha val="51765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Multipass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797348" y="3161608"/>
            <a:ext cx="16693304" cy="9071067"/>
            <a:chOff x="0" y="0"/>
            <a:chExt cx="4396590" cy="2389088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396591" cy="2389088"/>
            </a:xfrm>
            <a:custGeom>
              <a:avLst/>
              <a:gdLst/>
              <a:ahLst/>
              <a:cxnLst/>
              <a:rect r="r" b="b" t="t" l="l"/>
              <a:pathLst>
                <a:path h="2389088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375638"/>
                  </a:lnTo>
                  <a:cubicBezTo>
                    <a:pt x="4396591" y="2383066"/>
                    <a:pt x="4390569" y="2389088"/>
                    <a:pt x="4383141" y="2389088"/>
                  </a:cubicBezTo>
                  <a:lnTo>
                    <a:pt x="13449" y="2389088"/>
                  </a:lnTo>
                  <a:cubicBezTo>
                    <a:pt x="6022" y="2389088"/>
                    <a:pt x="0" y="2383066"/>
                    <a:pt x="0" y="2375638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3D3D3D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396590" cy="242718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1809829" y="4929718"/>
            <a:ext cx="6125172" cy="19711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814365" indent="-407182" lvl="1">
              <a:lnSpc>
                <a:spcPts val="5280"/>
              </a:lnSpc>
              <a:buFont typeface="Arial"/>
              <a:buChar char="•"/>
            </a:pPr>
            <a:r>
              <a:rPr lang="en-US" b="true" sz="3771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Tag phrases</a:t>
            </a:r>
          </a:p>
          <a:p>
            <a:pPr algn="l" marL="814365" indent="-407182" lvl="1">
              <a:lnSpc>
                <a:spcPts val="5280"/>
              </a:lnSpc>
              <a:buFont typeface="Arial"/>
              <a:buChar char="•"/>
            </a:pPr>
            <a:r>
              <a:rPr lang="en-US" b="true" sz="3771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Highlight threads</a:t>
            </a:r>
          </a:p>
          <a:p>
            <a:pPr algn="l" marL="814365" indent="-407182" lvl="1">
              <a:lnSpc>
                <a:spcPts val="5280"/>
              </a:lnSpc>
              <a:buFont typeface="Arial"/>
              <a:buChar char="•"/>
            </a:pPr>
            <a:r>
              <a:rPr lang="en-US" b="true" sz="3771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Final answer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6178299" y="9690100"/>
            <a:ext cx="1268286" cy="588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38"/>
              </a:lnSpc>
              <a:spcBef>
                <a:spcPct val="0"/>
              </a:spcBef>
            </a:pPr>
            <a:r>
              <a:rPr lang="en-US" b="true" sz="3456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..-0:12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6527195" y="3637605"/>
            <a:ext cx="5233609" cy="24171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38"/>
              </a:lnSpc>
            </a:pPr>
            <a:r>
              <a:rPr lang="en-US" sz="3456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Black and white version</a:t>
            </a:r>
          </a:p>
          <a:p>
            <a:pPr algn="ctr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no images</a:t>
            </a:r>
          </a:p>
          <a:p>
            <a:pPr algn="ctr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no colours</a:t>
            </a:r>
          </a:p>
          <a:p>
            <a:pPr algn="ctr" marL="746205" indent="-373103" lvl="1">
              <a:lnSpc>
                <a:spcPts val="4838"/>
              </a:lnSpc>
              <a:spcBef>
                <a:spcPct val="0"/>
              </a:spcBef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small download</a:t>
            </a:r>
          </a:p>
        </p:txBody>
      </p:sp>
    </p:spTree>
  </p:cSld>
  <p:clrMapOvr>
    <a:masterClrMapping/>
  </p:clrMapOvr>
</p:sld>
</file>

<file path=ppt/slides/slide20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28700" y="895350"/>
            <a:ext cx="9007754" cy="11610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506"/>
              </a:lnSpc>
              <a:spcBef>
                <a:spcPct val="0"/>
              </a:spcBef>
            </a:pPr>
            <a:r>
              <a:rPr lang="en-US" b="true" sz="6790">
                <a:solidFill>
                  <a:srgbClr val="000000">
                    <a:alpha val="51765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Book experts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797348" y="3161608"/>
            <a:ext cx="16693304" cy="9071067"/>
            <a:chOff x="0" y="0"/>
            <a:chExt cx="4396590" cy="2389088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396591" cy="2389088"/>
            </a:xfrm>
            <a:custGeom>
              <a:avLst/>
              <a:gdLst/>
              <a:ahLst/>
              <a:cxnLst/>
              <a:rect r="r" b="b" t="t" l="l"/>
              <a:pathLst>
                <a:path h="2389088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375638"/>
                  </a:lnTo>
                  <a:cubicBezTo>
                    <a:pt x="4396591" y="2383066"/>
                    <a:pt x="4390569" y="2389088"/>
                    <a:pt x="4383141" y="2389088"/>
                  </a:cubicBezTo>
                  <a:lnTo>
                    <a:pt x="13449" y="2389088"/>
                  </a:lnTo>
                  <a:cubicBezTo>
                    <a:pt x="6022" y="2389088"/>
                    <a:pt x="0" y="2383066"/>
                    <a:pt x="0" y="2375638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396590" cy="242718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1809829" y="4929718"/>
            <a:ext cx="6125172" cy="130436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814365" indent="-407182" lvl="1">
              <a:lnSpc>
                <a:spcPts val="5280"/>
              </a:lnSpc>
              <a:buFont typeface="Arial"/>
              <a:buChar char="•"/>
            </a:pPr>
            <a:r>
              <a:rPr lang="en-US" b="true" sz="377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Consultants</a:t>
            </a:r>
          </a:p>
          <a:p>
            <a:pPr algn="l" marL="814365" indent="-407182" lvl="1">
              <a:lnSpc>
                <a:spcPts val="5280"/>
              </a:lnSpc>
              <a:buFont typeface="Arial"/>
              <a:buChar char="•"/>
            </a:pPr>
            <a:r>
              <a:rPr lang="en-US" b="true" sz="377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No recall needed</a:t>
            </a:r>
          </a:p>
        </p:txBody>
      </p:sp>
    </p:spTree>
  </p:cSld>
  <p:clrMapOvr>
    <a:masterClrMapping/>
  </p:clrMapOvr>
</p:sld>
</file>

<file path=ppt/slides/slide2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797348" y="2458494"/>
            <a:ext cx="16693304" cy="9774180"/>
            <a:chOff x="0" y="0"/>
            <a:chExt cx="4396590" cy="257427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396591" cy="2574270"/>
            </a:xfrm>
            <a:custGeom>
              <a:avLst/>
              <a:gdLst/>
              <a:ahLst/>
              <a:cxnLst/>
              <a:rect r="r" b="b" t="t" l="l"/>
              <a:pathLst>
                <a:path h="2574270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560820"/>
                  </a:lnTo>
                  <a:cubicBezTo>
                    <a:pt x="4396591" y="2564387"/>
                    <a:pt x="4395174" y="2567808"/>
                    <a:pt x="4392651" y="2570330"/>
                  </a:cubicBezTo>
                  <a:cubicBezTo>
                    <a:pt x="4390129" y="2572853"/>
                    <a:pt x="4386708" y="2574270"/>
                    <a:pt x="4383141" y="2574270"/>
                  </a:cubicBezTo>
                  <a:lnTo>
                    <a:pt x="13449" y="2574270"/>
                  </a:lnTo>
                  <a:cubicBezTo>
                    <a:pt x="6022" y="2574270"/>
                    <a:pt x="0" y="2568248"/>
                    <a:pt x="0" y="2560820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396590" cy="261237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028700" y="895350"/>
            <a:ext cx="9007754" cy="11610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506"/>
              </a:lnSpc>
              <a:spcBef>
                <a:spcPct val="0"/>
              </a:spcBef>
            </a:pPr>
            <a:r>
              <a:rPr lang="en-US" b="true" sz="6790">
                <a:solidFill>
                  <a:srgbClr val="000000">
                    <a:alpha val="51765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CTO Excellence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2859337" y="3888981"/>
            <a:ext cx="4999660" cy="11980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Understanding</a:t>
            </a:r>
          </a:p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Agency/influencing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635314" y="2671954"/>
            <a:ext cx="4223683" cy="8621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076"/>
              </a:lnSpc>
              <a:spcBef>
                <a:spcPct val="0"/>
              </a:spcBef>
            </a:pPr>
            <a:r>
              <a:rPr lang="en-US" b="true" sz="5054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Politics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9144000" y="4161900"/>
            <a:ext cx="5565914" cy="11359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08422" indent="-354211" lvl="1">
              <a:lnSpc>
                <a:spcPts val="4593"/>
              </a:lnSpc>
              <a:buFont typeface="Arial"/>
              <a:buChar char="•"/>
            </a:pPr>
            <a:r>
              <a:rPr lang="en-US" b="true" sz="3281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Looking ahead</a:t>
            </a:r>
          </a:p>
          <a:p>
            <a:pPr algn="l" marL="708422" indent="-354211" lvl="1">
              <a:lnSpc>
                <a:spcPts val="4593"/>
              </a:lnSpc>
              <a:buFont typeface="Arial"/>
              <a:buChar char="•"/>
            </a:pPr>
            <a:r>
              <a:rPr lang="en-US" b="true" sz="3281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Communicating behind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0456765" y="2851459"/>
            <a:ext cx="4853964" cy="8621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076"/>
              </a:lnSpc>
              <a:spcBef>
                <a:spcPct val="0"/>
              </a:spcBef>
            </a:pPr>
            <a:r>
              <a:rPr lang="en-US" b="true" sz="5054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Strategy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2281926" y="7722653"/>
            <a:ext cx="4978688" cy="18075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Cost &lt;--&gt; Outcomes</a:t>
            </a:r>
          </a:p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Risk Aversion</a:t>
            </a:r>
          </a:p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Insightful paths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3262497" y="6505627"/>
            <a:ext cx="4223683" cy="8621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076"/>
              </a:lnSpc>
              <a:spcBef>
                <a:spcPct val="0"/>
              </a:spcBef>
            </a:pPr>
            <a:r>
              <a:rPr lang="en-US" b="true" sz="5054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ROI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9144000" y="7834267"/>
            <a:ext cx="5851588" cy="18075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Delivery, Transparency</a:t>
            </a:r>
          </a:p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Pushback</a:t>
            </a:r>
          </a:p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Ownership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1383744" y="6617241"/>
            <a:ext cx="4668240" cy="8621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076"/>
              </a:lnSpc>
              <a:spcBef>
                <a:spcPct val="0"/>
              </a:spcBef>
            </a:pPr>
            <a:r>
              <a:rPr lang="en-US" b="true" sz="5054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Responsibility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16206874" y="9690100"/>
            <a:ext cx="1268286" cy="588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38"/>
              </a:lnSpc>
              <a:spcBef>
                <a:spcPct val="0"/>
              </a:spcBef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..-0:13</a:t>
            </a:r>
          </a:p>
        </p:txBody>
      </p:sp>
    </p:spTree>
  </p:cSld>
  <p:clrMapOvr>
    <a:masterClrMapping/>
  </p:clrMapOvr>
</p:sld>
</file>

<file path=ppt/slides/slide2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797348" y="2458494"/>
            <a:ext cx="16693304" cy="9774180"/>
            <a:chOff x="0" y="0"/>
            <a:chExt cx="4396590" cy="257427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396591" cy="2574270"/>
            </a:xfrm>
            <a:custGeom>
              <a:avLst/>
              <a:gdLst/>
              <a:ahLst/>
              <a:cxnLst/>
              <a:rect r="r" b="b" t="t" l="l"/>
              <a:pathLst>
                <a:path h="2574270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560820"/>
                  </a:lnTo>
                  <a:cubicBezTo>
                    <a:pt x="4396591" y="2564387"/>
                    <a:pt x="4395174" y="2567808"/>
                    <a:pt x="4392651" y="2570330"/>
                  </a:cubicBezTo>
                  <a:cubicBezTo>
                    <a:pt x="4390129" y="2572853"/>
                    <a:pt x="4386708" y="2574270"/>
                    <a:pt x="4383141" y="2574270"/>
                  </a:cubicBezTo>
                  <a:lnTo>
                    <a:pt x="13449" y="2574270"/>
                  </a:lnTo>
                  <a:cubicBezTo>
                    <a:pt x="6022" y="2574270"/>
                    <a:pt x="0" y="2568248"/>
                    <a:pt x="0" y="2560820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396590" cy="261237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1490048">
            <a:off x="2414415" y="2472931"/>
            <a:ext cx="6149837" cy="4114800"/>
          </a:xfrm>
          <a:custGeom>
            <a:avLst/>
            <a:gdLst/>
            <a:ahLst/>
            <a:cxnLst/>
            <a:rect r="r" b="b" t="t" l="l"/>
            <a:pathLst>
              <a:path h="4114800" w="6149837">
                <a:moveTo>
                  <a:pt x="0" y="0"/>
                </a:moveTo>
                <a:lnTo>
                  <a:pt x="6149837" y="0"/>
                </a:lnTo>
                <a:lnTo>
                  <a:pt x="614983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028700" y="895350"/>
            <a:ext cx="9007754" cy="11610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506"/>
              </a:lnSpc>
              <a:spcBef>
                <a:spcPct val="0"/>
              </a:spcBef>
            </a:pPr>
            <a:r>
              <a:rPr lang="en-US" b="true" sz="6790">
                <a:solidFill>
                  <a:srgbClr val="000000">
                    <a:alpha val="51765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CTO Excellence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2859337" y="3888981"/>
            <a:ext cx="4999660" cy="11980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Understanding</a:t>
            </a:r>
          </a:p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Agency/influencing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3635314" y="2671954"/>
            <a:ext cx="4223683" cy="8621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076"/>
              </a:lnSpc>
              <a:spcBef>
                <a:spcPct val="0"/>
              </a:spcBef>
            </a:pPr>
            <a:r>
              <a:rPr lang="en-US" b="true" sz="5054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Politics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9144000" y="4161900"/>
            <a:ext cx="5565914" cy="11359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08422" indent="-354211" lvl="1">
              <a:lnSpc>
                <a:spcPts val="4593"/>
              </a:lnSpc>
              <a:buFont typeface="Arial"/>
              <a:buChar char="•"/>
            </a:pPr>
            <a:r>
              <a:rPr lang="en-US" b="true" sz="3281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Looking ahead</a:t>
            </a:r>
          </a:p>
          <a:p>
            <a:pPr algn="l" marL="708422" indent="-354211" lvl="1">
              <a:lnSpc>
                <a:spcPts val="4593"/>
              </a:lnSpc>
              <a:buFont typeface="Arial"/>
              <a:buChar char="•"/>
            </a:pPr>
            <a:r>
              <a:rPr lang="en-US" b="true" sz="3281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Communicating behind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0456765" y="2851459"/>
            <a:ext cx="4853964" cy="8621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076"/>
              </a:lnSpc>
              <a:spcBef>
                <a:spcPct val="0"/>
              </a:spcBef>
            </a:pPr>
            <a:r>
              <a:rPr lang="en-US" b="true" sz="5054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Strategy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2281926" y="7722653"/>
            <a:ext cx="4978688" cy="18075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Cost &lt;--&gt; Outcomes</a:t>
            </a:r>
          </a:p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Risk Aversion</a:t>
            </a:r>
          </a:p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Insightful paths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3262497" y="6505627"/>
            <a:ext cx="4223683" cy="8621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076"/>
              </a:lnSpc>
              <a:spcBef>
                <a:spcPct val="0"/>
              </a:spcBef>
            </a:pPr>
            <a:r>
              <a:rPr lang="en-US" b="true" sz="5054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ROI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9144000" y="7834267"/>
            <a:ext cx="5851588" cy="18075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Delivery, Transparency</a:t>
            </a:r>
          </a:p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Pushback</a:t>
            </a:r>
          </a:p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Ownership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11383744" y="6617241"/>
            <a:ext cx="4668240" cy="8621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076"/>
              </a:lnSpc>
              <a:spcBef>
                <a:spcPct val="0"/>
              </a:spcBef>
            </a:pPr>
            <a:r>
              <a:rPr lang="en-US" b="true" sz="5054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Responsibility</a:t>
            </a:r>
          </a:p>
        </p:txBody>
      </p:sp>
    </p:spTree>
  </p:cSld>
  <p:clrMapOvr>
    <a:masterClrMapping/>
  </p:clrMapOvr>
</p:sld>
</file>

<file path=ppt/slides/slide2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28700" y="904875"/>
            <a:ext cx="9007754" cy="11441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387"/>
              </a:lnSpc>
              <a:spcBef>
                <a:spcPct val="0"/>
              </a:spcBef>
            </a:pPr>
            <a:r>
              <a:rPr lang="en-US" b="true" sz="6705">
                <a:solidFill>
                  <a:srgbClr val="000000">
                    <a:alpha val="51765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Boards &amp; CEO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797348" y="3161608"/>
            <a:ext cx="16693304" cy="9071067"/>
            <a:chOff x="0" y="0"/>
            <a:chExt cx="4396590" cy="2389088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396591" cy="2389088"/>
            </a:xfrm>
            <a:custGeom>
              <a:avLst/>
              <a:gdLst/>
              <a:ahLst/>
              <a:cxnLst/>
              <a:rect r="r" b="b" t="t" l="l"/>
              <a:pathLst>
                <a:path h="2389088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375638"/>
                  </a:lnTo>
                  <a:cubicBezTo>
                    <a:pt x="4396591" y="2383066"/>
                    <a:pt x="4390569" y="2389088"/>
                    <a:pt x="4383141" y="2389088"/>
                  </a:cubicBezTo>
                  <a:lnTo>
                    <a:pt x="13449" y="2389088"/>
                  </a:lnTo>
                  <a:cubicBezTo>
                    <a:pt x="6022" y="2389088"/>
                    <a:pt x="0" y="2383066"/>
                    <a:pt x="0" y="2375638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396590" cy="242718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1809829" y="4929718"/>
            <a:ext cx="6125172" cy="18348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58377" indent="-379189" lvl="1">
              <a:lnSpc>
                <a:spcPts val="4917"/>
              </a:lnSpc>
              <a:buFont typeface="Arial"/>
              <a:buChar char="•"/>
            </a:pPr>
            <a:r>
              <a:rPr lang="en-US" b="true" sz="3512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Roleplay with Secrets</a:t>
            </a:r>
          </a:p>
          <a:p>
            <a:pPr algn="l" marL="758377" indent="-379189" lvl="1">
              <a:lnSpc>
                <a:spcPts val="4917"/>
              </a:lnSpc>
              <a:buFont typeface="Arial"/>
              <a:buChar char="•"/>
            </a:pPr>
            <a:r>
              <a:rPr lang="en-US" b="true" sz="3512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GDPR? Fake it.</a:t>
            </a:r>
          </a:p>
          <a:p>
            <a:pPr algn="l" marL="758377" indent="-379189" lvl="1">
              <a:lnSpc>
                <a:spcPts val="4917"/>
              </a:lnSpc>
              <a:buFont typeface="Arial"/>
              <a:buChar char="•"/>
            </a:pPr>
            <a:r>
              <a:rPr lang="en-US" b="true" sz="3512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Undercurrents not facts</a:t>
            </a:r>
          </a:p>
        </p:txBody>
      </p:sp>
    </p:spTree>
  </p:cSld>
  <p:clrMapOvr>
    <a:masterClrMapping/>
  </p:clrMapOvr>
</p:sld>
</file>

<file path=ppt/slides/slide2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28700" y="904875"/>
            <a:ext cx="9007754" cy="11441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387"/>
              </a:lnSpc>
              <a:spcBef>
                <a:spcPct val="0"/>
              </a:spcBef>
            </a:pPr>
            <a:r>
              <a:rPr lang="en-US" b="true" sz="6705">
                <a:solidFill>
                  <a:srgbClr val="000000">
                    <a:alpha val="51765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Boards &amp; CEO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797348" y="3161608"/>
            <a:ext cx="16693304" cy="9071067"/>
            <a:chOff x="0" y="0"/>
            <a:chExt cx="4396590" cy="2389088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396591" cy="2389088"/>
            </a:xfrm>
            <a:custGeom>
              <a:avLst/>
              <a:gdLst/>
              <a:ahLst/>
              <a:cxnLst/>
              <a:rect r="r" b="b" t="t" l="l"/>
              <a:pathLst>
                <a:path h="2389088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375638"/>
                  </a:lnTo>
                  <a:cubicBezTo>
                    <a:pt x="4396591" y="2383066"/>
                    <a:pt x="4390569" y="2389088"/>
                    <a:pt x="4383141" y="2389088"/>
                  </a:cubicBezTo>
                  <a:lnTo>
                    <a:pt x="13449" y="2389088"/>
                  </a:lnTo>
                  <a:cubicBezTo>
                    <a:pt x="6022" y="2389088"/>
                    <a:pt x="0" y="2383066"/>
                    <a:pt x="0" y="2375638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396590" cy="242718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9144000" y="1824177"/>
            <a:ext cx="7634644" cy="7182911"/>
            <a:chOff x="0" y="0"/>
            <a:chExt cx="1439041" cy="1353895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439041" cy="1353895"/>
            </a:xfrm>
            <a:custGeom>
              <a:avLst/>
              <a:gdLst/>
              <a:ahLst/>
              <a:cxnLst/>
              <a:rect r="r" b="b" t="t" l="l"/>
              <a:pathLst>
                <a:path h="1353895" w="1439041">
                  <a:moveTo>
                    <a:pt x="31436" y="0"/>
                  </a:moveTo>
                  <a:lnTo>
                    <a:pt x="1407606" y="0"/>
                  </a:lnTo>
                  <a:cubicBezTo>
                    <a:pt x="1424967" y="0"/>
                    <a:pt x="1439041" y="14074"/>
                    <a:pt x="1439041" y="31436"/>
                  </a:cubicBezTo>
                  <a:lnTo>
                    <a:pt x="1439041" y="1322459"/>
                  </a:lnTo>
                  <a:cubicBezTo>
                    <a:pt x="1439041" y="1330797"/>
                    <a:pt x="1435729" y="1338792"/>
                    <a:pt x="1429834" y="1344688"/>
                  </a:cubicBezTo>
                  <a:cubicBezTo>
                    <a:pt x="1423939" y="1350583"/>
                    <a:pt x="1415943" y="1353895"/>
                    <a:pt x="1407606" y="1353895"/>
                  </a:cubicBezTo>
                  <a:lnTo>
                    <a:pt x="31436" y="1353895"/>
                  </a:lnTo>
                  <a:cubicBezTo>
                    <a:pt x="14074" y="1353895"/>
                    <a:pt x="0" y="1339821"/>
                    <a:pt x="0" y="1322459"/>
                  </a:cubicBezTo>
                  <a:lnTo>
                    <a:pt x="0" y="31436"/>
                  </a:lnTo>
                  <a:cubicBezTo>
                    <a:pt x="0" y="14074"/>
                    <a:pt x="14074" y="0"/>
                    <a:pt x="31436" y="0"/>
                  </a:cubicBezTo>
                  <a:close/>
                </a:path>
              </a:pathLst>
            </a:custGeom>
            <a:blipFill>
              <a:blip r:embed="rId2"/>
              <a:stretch>
                <a:fillRect l="-4383" t="0" r="-4383" b="0"/>
              </a:stretch>
            </a:blipFill>
          </p:spPr>
        </p:sp>
      </p:grpSp>
      <p:sp>
        <p:nvSpPr>
          <p:cNvPr name="TextBox 8" id="8"/>
          <p:cNvSpPr txBox="true"/>
          <p:nvPr/>
        </p:nvSpPr>
        <p:spPr>
          <a:xfrm rot="0">
            <a:off x="2366123" y="4889142"/>
            <a:ext cx="4411807" cy="6794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99"/>
              </a:lnSpc>
              <a:spcBef>
                <a:spcPct val="0"/>
              </a:spcBef>
            </a:pPr>
            <a:r>
              <a:rPr lang="en-US" b="true" sz="3999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Prompt: Personas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2569612" y="5990029"/>
            <a:ext cx="4004830" cy="6794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99"/>
              </a:lnSpc>
              <a:spcBef>
                <a:spcPct val="0"/>
              </a:spcBef>
            </a:pPr>
            <a:r>
              <a:rPr lang="en-US" b="true" sz="3999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Prompt: Secrets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784521" y="8930888"/>
            <a:ext cx="5575011" cy="6794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99"/>
              </a:lnSpc>
              <a:spcBef>
                <a:spcPct val="0"/>
              </a:spcBef>
            </a:pPr>
            <a:r>
              <a:rPr lang="en-US" b="true" sz="3999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(Prompt: Anti-privacy)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6178299" y="9690100"/>
            <a:ext cx="1268286" cy="588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38"/>
              </a:lnSpc>
              <a:spcBef>
                <a:spcPct val="0"/>
              </a:spcBef>
            </a:pPr>
            <a:r>
              <a:rPr lang="en-US" b="true" sz="3456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..-0:14</a:t>
            </a:r>
          </a:p>
        </p:txBody>
      </p:sp>
    </p:spTree>
  </p:cSld>
  <p:clrMapOvr>
    <a:masterClrMapping/>
  </p:clrMapOvr>
</p:sld>
</file>

<file path=ppt/slides/slide2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797348" y="2458494"/>
            <a:ext cx="16693304" cy="9774180"/>
            <a:chOff x="0" y="0"/>
            <a:chExt cx="4396590" cy="257427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396591" cy="2574270"/>
            </a:xfrm>
            <a:custGeom>
              <a:avLst/>
              <a:gdLst/>
              <a:ahLst/>
              <a:cxnLst/>
              <a:rect r="r" b="b" t="t" l="l"/>
              <a:pathLst>
                <a:path h="2574270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560820"/>
                  </a:lnTo>
                  <a:cubicBezTo>
                    <a:pt x="4396591" y="2564387"/>
                    <a:pt x="4395174" y="2567808"/>
                    <a:pt x="4392651" y="2570330"/>
                  </a:cubicBezTo>
                  <a:cubicBezTo>
                    <a:pt x="4390129" y="2572853"/>
                    <a:pt x="4386708" y="2574270"/>
                    <a:pt x="4383141" y="2574270"/>
                  </a:cubicBezTo>
                  <a:lnTo>
                    <a:pt x="13449" y="2574270"/>
                  </a:lnTo>
                  <a:cubicBezTo>
                    <a:pt x="6022" y="2574270"/>
                    <a:pt x="0" y="2568248"/>
                    <a:pt x="0" y="2560820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396590" cy="261237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028700" y="895350"/>
            <a:ext cx="9007754" cy="11610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506"/>
              </a:lnSpc>
              <a:spcBef>
                <a:spcPct val="0"/>
              </a:spcBef>
            </a:pPr>
            <a:r>
              <a:rPr lang="en-US" b="true" sz="6790">
                <a:solidFill>
                  <a:srgbClr val="000000">
                    <a:alpha val="51765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CTO Excellence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2859337" y="3888981"/>
            <a:ext cx="4999660" cy="11980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Understanding</a:t>
            </a:r>
          </a:p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Agency/influencing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635314" y="2671954"/>
            <a:ext cx="4223683" cy="8621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076"/>
              </a:lnSpc>
              <a:spcBef>
                <a:spcPct val="0"/>
              </a:spcBef>
            </a:pPr>
            <a:r>
              <a:rPr lang="en-US" b="true" sz="5054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Politics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9144000" y="4161900"/>
            <a:ext cx="5565914" cy="11359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08422" indent="-354211" lvl="1">
              <a:lnSpc>
                <a:spcPts val="4593"/>
              </a:lnSpc>
              <a:buFont typeface="Arial"/>
              <a:buChar char="•"/>
            </a:pPr>
            <a:r>
              <a:rPr lang="en-US" b="true" sz="3281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Looking ahead</a:t>
            </a:r>
          </a:p>
          <a:p>
            <a:pPr algn="l" marL="708422" indent="-354211" lvl="1">
              <a:lnSpc>
                <a:spcPts val="4593"/>
              </a:lnSpc>
              <a:buFont typeface="Arial"/>
              <a:buChar char="•"/>
            </a:pPr>
            <a:r>
              <a:rPr lang="en-US" b="true" sz="3281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Communicating behind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0456765" y="2851459"/>
            <a:ext cx="4853964" cy="8621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076"/>
              </a:lnSpc>
              <a:spcBef>
                <a:spcPct val="0"/>
              </a:spcBef>
            </a:pPr>
            <a:r>
              <a:rPr lang="en-US" b="true" sz="5054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Strategy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2281926" y="7722653"/>
            <a:ext cx="4978688" cy="18075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Cost &lt;--&gt; Outcomes</a:t>
            </a:r>
          </a:p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Risk Aversion</a:t>
            </a:r>
          </a:p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Insightful paths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3262497" y="6505627"/>
            <a:ext cx="4223683" cy="8621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076"/>
              </a:lnSpc>
              <a:spcBef>
                <a:spcPct val="0"/>
              </a:spcBef>
            </a:pPr>
            <a:r>
              <a:rPr lang="en-US" b="true" sz="5054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ROI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9144000" y="7834267"/>
            <a:ext cx="5851588" cy="18075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Delivery, Transparency</a:t>
            </a:r>
          </a:p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Pushback</a:t>
            </a:r>
          </a:p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Ownership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1383744" y="6617241"/>
            <a:ext cx="4668240" cy="8621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076"/>
              </a:lnSpc>
              <a:spcBef>
                <a:spcPct val="0"/>
              </a:spcBef>
            </a:pPr>
            <a:r>
              <a:rPr lang="en-US" b="true" sz="5054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Responsibility</a:t>
            </a:r>
          </a:p>
        </p:txBody>
      </p:sp>
      <p:sp>
        <p:nvSpPr>
          <p:cNvPr name="Freeform 14" id="14"/>
          <p:cNvSpPr/>
          <p:nvPr/>
        </p:nvSpPr>
        <p:spPr>
          <a:xfrm flipH="false" flipV="false" rot="1490048">
            <a:off x="2302866" y="6413415"/>
            <a:ext cx="4966542" cy="3323068"/>
          </a:xfrm>
          <a:custGeom>
            <a:avLst/>
            <a:gdLst/>
            <a:ahLst/>
            <a:cxnLst/>
            <a:rect r="r" b="b" t="t" l="l"/>
            <a:pathLst>
              <a:path h="3323068" w="4966542">
                <a:moveTo>
                  <a:pt x="0" y="0"/>
                </a:moveTo>
                <a:lnTo>
                  <a:pt x="4966542" y="0"/>
                </a:lnTo>
                <a:lnTo>
                  <a:pt x="4966542" y="3323069"/>
                </a:lnTo>
                <a:lnTo>
                  <a:pt x="0" y="332306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6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28700" y="895350"/>
            <a:ext cx="9007754" cy="11610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506"/>
              </a:lnSpc>
              <a:spcBef>
                <a:spcPct val="0"/>
              </a:spcBef>
            </a:pPr>
            <a:r>
              <a:rPr lang="en-US" b="true" sz="6790">
                <a:solidFill>
                  <a:srgbClr val="000000">
                    <a:alpha val="51765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Costs &lt;--&gt; Outcomes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797348" y="3161608"/>
            <a:ext cx="16693304" cy="9071067"/>
            <a:chOff x="0" y="0"/>
            <a:chExt cx="4396590" cy="2389088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396591" cy="2389088"/>
            </a:xfrm>
            <a:custGeom>
              <a:avLst/>
              <a:gdLst/>
              <a:ahLst/>
              <a:cxnLst/>
              <a:rect r="r" b="b" t="t" l="l"/>
              <a:pathLst>
                <a:path h="2389088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375638"/>
                  </a:lnTo>
                  <a:cubicBezTo>
                    <a:pt x="4396591" y="2383066"/>
                    <a:pt x="4390569" y="2389088"/>
                    <a:pt x="4383141" y="2389088"/>
                  </a:cubicBezTo>
                  <a:lnTo>
                    <a:pt x="13449" y="2389088"/>
                  </a:lnTo>
                  <a:cubicBezTo>
                    <a:pt x="6022" y="2389088"/>
                    <a:pt x="0" y="2383066"/>
                    <a:pt x="0" y="2375638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3D3D3D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396590" cy="242718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1154534" y="4489299"/>
            <a:ext cx="7541405" cy="391579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99095" indent="-399548" lvl="1">
              <a:lnSpc>
                <a:spcPts val="5181"/>
              </a:lnSpc>
              <a:buFont typeface="Arial"/>
              <a:buChar char="•"/>
            </a:pPr>
            <a:r>
              <a:rPr lang="en-US" b="true" sz="370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Asymmetric Evaluation</a:t>
            </a:r>
          </a:p>
          <a:p>
            <a:pPr algn="l" marL="799095" indent="-399548" lvl="1">
              <a:lnSpc>
                <a:spcPts val="5181"/>
              </a:lnSpc>
              <a:buFont typeface="Arial"/>
              <a:buChar char="•"/>
            </a:pPr>
            <a:r>
              <a:rPr lang="en-US" b="true" sz="370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Future looking back</a:t>
            </a:r>
          </a:p>
          <a:p>
            <a:pPr algn="l" marL="799095" indent="-399548" lvl="1">
              <a:lnSpc>
                <a:spcPts val="5181"/>
              </a:lnSpc>
              <a:buFont typeface="Arial"/>
              <a:buChar char="•"/>
            </a:pPr>
            <a:r>
              <a:rPr lang="en-US" b="true" sz="370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Narrative -&gt; ‘Facts’ -&gt; Figures</a:t>
            </a:r>
          </a:p>
          <a:p>
            <a:pPr algn="l" marL="799095" indent="-399548" lvl="1">
              <a:lnSpc>
                <a:spcPts val="5181"/>
              </a:lnSpc>
              <a:buFont typeface="Arial"/>
              <a:buChar char="•"/>
            </a:pPr>
            <a:r>
              <a:rPr lang="en-US" b="true" sz="370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BONUS: KPI, OKR</a:t>
            </a:r>
          </a:p>
          <a:p>
            <a:pPr algn="l" marL="799095" indent="-399548" lvl="1">
              <a:lnSpc>
                <a:spcPts val="5181"/>
              </a:lnSpc>
              <a:buFont typeface="Arial"/>
              <a:buChar char="•"/>
            </a:pPr>
            <a:r>
              <a:rPr lang="en-US" b="true" sz="370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BONUS: Experiments, Alert/Milestones</a:t>
            </a:r>
          </a:p>
        </p:txBody>
      </p:sp>
    </p:spTree>
  </p:cSld>
  <p:clrMapOvr>
    <a:masterClrMapping/>
  </p:clrMapOvr>
</p:sld>
</file>

<file path=ppt/slides/slide2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28700" y="895350"/>
            <a:ext cx="9007754" cy="11610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506"/>
              </a:lnSpc>
              <a:spcBef>
                <a:spcPct val="0"/>
              </a:spcBef>
            </a:pPr>
            <a:r>
              <a:rPr lang="en-US" b="true" sz="6790">
                <a:solidFill>
                  <a:srgbClr val="000000">
                    <a:alpha val="51765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Costs &lt;--&gt; Outcomes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797348" y="3161608"/>
            <a:ext cx="16693304" cy="9071067"/>
            <a:chOff x="0" y="0"/>
            <a:chExt cx="4396590" cy="2389088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396591" cy="2389088"/>
            </a:xfrm>
            <a:custGeom>
              <a:avLst/>
              <a:gdLst/>
              <a:ahLst/>
              <a:cxnLst/>
              <a:rect r="r" b="b" t="t" l="l"/>
              <a:pathLst>
                <a:path h="2389088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375638"/>
                  </a:lnTo>
                  <a:cubicBezTo>
                    <a:pt x="4396591" y="2383066"/>
                    <a:pt x="4390569" y="2389088"/>
                    <a:pt x="4383141" y="2389088"/>
                  </a:cubicBezTo>
                  <a:lnTo>
                    <a:pt x="13449" y="2389088"/>
                  </a:lnTo>
                  <a:cubicBezTo>
                    <a:pt x="6022" y="2389088"/>
                    <a:pt x="0" y="2383066"/>
                    <a:pt x="0" y="2375638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929292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396590" cy="242718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9144000" y="1824177"/>
            <a:ext cx="7634644" cy="7182911"/>
            <a:chOff x="0" y="0"/>
            <a:chExt cx="1439041" cy="1353895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439041" cy="1353895"/>
            </a:xfrm>
            <a:custGeom>
              <a:avLst/>
              <a:gdLst/>
              <a:ahLst/>
              <a:cxnLst/>
              <a:rect r="r" b="b" t="t" l="l"/>
              <a:pathLst>
                <a:path h="1353895" w="1439041">
                  <a:moveTo>
                    <a:pt x="31436" y="0"/>
                  </a:moveTo>
                  <a:lnTo>
                    <a:pt x="1407606" y="0"/>
                  </a:lnTo>
                  <a:cubicBezTo>
                    <a:pt x="1424967" y="0"/>
                    <a:pt x="1439041" y="14074"/>
                    <a:pt x="1439041" y="31436"/>
                  </a:cubicBezTo>
                  <a:lnTo>
                    <a:pt x="1439041" y="1322459"/>
                  </a:lnTo>
                  <a:cubicBezTo>
                    <a:pt x="1439041" y="1330797"/>
                    <a:pt x="1435729" y="1338792"/>
                    <a:pt x="1429834" y="1344688"/>
                  </a:cubicBezTo>
                  <a:cubicBezTo>
                    <a:pt x="1423939" y="1350583"/>
                    <a:pt x="1415943" y="1353895"/>
                    <a:pt x="1407606" y="1353895"/>
                  </a:cubicBezTo>
                  <a:lnTo>
                    <a:pt x="31436" y="1353895"/>
                  </a:lnTo>
                  <a:cubicBezTo>
                    <a:pt x="14074" y="1353895"/>
                    <a:pt x="0" y="1339821"/>
                    <a:pt x="0" y="1322459"/>
                  </a:cubicBezTo>
                  <a:lnTo>
                    <a:pt x="0" y="31436"/>
                  </a:lnTo>
                  <a:cubicBezTo>
                    <a:pt x="0" y="14074"/>
                    <a:pt x="14074" y="0"/>
                    <a:pt x="31436" y="0"/>
                  </a:cubicBezTo>
                  <a:close/>
                </a:path>
              </a:pathLst>
            </a:custGeom>
            <a:blipFill>
              <a:blip r:embed="rId2"/>
              <a:stretch>
                <a:fillRect l="0" t="-3011" r="0" b="-3011"/>
              </a:stretch>
            </a:blipFill>
          </p:spPr>
        </p:sp>
      </p:grpSp>
      <p:sp>
        <p:nvSpPr>
          <p:cNvPr name="TextBox 8" id="8"/>
          <p:cNvSpPr txBox="true"/>
          <p:nvPr/>
        </p:nvSpPr>
        <p:spPr>
          <a:xfrm rot="0">
            <a:off x="2287245" y="5916787"/>
            <a:ext cx="4569565" cy="6794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99"/>
              </a:lnSpc>
              <a:spcBef>
                <a:spcPct val="0"/>
              </a:spcBef>
            </a:pPr>
            <a:r>
              <a:rPr lang="en-US" b="true" sz="3999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Prompt: Company</a:t>
            </a:r>
          </a:p>
        </p:txBody>
      </p:sp>
    </p:spTree>
  </p:cSld>
  <p:clrMapOvr>
    <a:masterClrMapping/>
  </p:clrMapOvr>
</p:sld>
</file>

<file path=ppt/slides/slide2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28700" y="895350"/>
            <a:ext cx="9007754" cy="11610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506"/>
              </a:lnSpc>
              <a:spcBef>
                <a:spcPct val="0"/>
              </a:spcBef>
            </a:pPr>
            <a:r>
              <a:rPr lang="en-US" b="true" sz="6790">
                <a:solidFill>
                  <a:srgbClr val="000000">
                    <a:alpha val="51765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Costs &lt;--&gt; Outcomes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797348" y="3161608"/>
            <a:ext cx="16693304" cy="9071067"/>
            <a:chOff x="0" y="0"/>
            <a:chExt cx="4396590" cy="2389088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396591" cy="2389088"/>
            </a:xfrm>
            <a:custGeom>
              <a:avLst/>
              <a:gdLst/>
              <a:ahLst/>
              <a:cxnLst/>
              <a:rect r="r" b="b" t="t" l="l"/>
              <a:pathLst>
                <a:path h="2389088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375638"/>
                  </a:lnTo>
                  <a:cubicBezTo>
                    <a:pt x="4396591" y="2383066"/>
                    <a:pt x="4390569" y="2389088"/>
                    <a:pt x="4383141" y="2389088"/>
                  </a:cubicBezTo>
                  <a:lnTo>
                    <a:pt x="13449" y="2389088"/>
                  </a:lnTo>
                  <a:cubicBezTo>
                    <a:pt x="6022" y="2389088"/>
                    <a:pt x="0" y="2383066"/>
                    <a:pt x="0" y="2375638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929292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396590" cy="242718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9144000" y="1824177"/>
            <a:ext cx="7634644" cy="7182911"/>
            <a:chOff x="0" y="0"/>
            <a:chExt cx="1439041" cy="1353895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439041" cy="1353895"/>
            </a:xfrm>
            <a:custGeom>
              <a:avLst/>
              <a:gdLst/>
              <a:ahLst/>
              <a:cxnLst/>
              <a:rect r="r" b="b" t="t" l="l"/>
              <a:pathLst>
                <a:path h="1353895" w="1439041">
                  <a:moveTo>
                    <a:pt x="31436" y="0"/>
                  </a:moveTo>
                  <a:lnTo>
                    <a:pt x="1407606" y="0"/>
                  </a:lnTo>
                  <a:cubicBezTo>
                    <a:pt x="1424967" y="0"/>
                    <a:pt x="1439041" y="14074"/>
                    <a:pt x="1439041" y="31436"/>
                  </a:cubicBezTo>
                  <a:lnTo>
                    <a:pt x="1439041" y="1322459"/>
                  </a:lnTo>
                  <a:cubicBezTo>
                    <a:pt x="1439041" y="1330797"/>
                    <a:pt x="1435729" y="1338792"/>
                    <a:pt x="1429834" y="1344688"/>
                  </a:cubicBezTo>
                  <a:cubicBezTo>
                    <a:pt x="1423939" y="1350583"/>
                    <a:pt x="1415943" y="1353895"/>
                    <a:pt x="1407606" y="1353895"/>
                  </a:cubicBezTo>
                  <a:lnTo>
                    <a:pt x="31436" y="1353895"/>
                  </a:lnTo>
                  <a:cubicBezTo>
                    <a:pt x="14074" y="1353895"/>
                    <a:pt x="0" y="1339821"/>
                    <a:pt x="0" y="1322459"/>
                  </a:cubicBezTo>
                  <a:lnTo>
                    <a:pt x="0" y="31436"/>
                  </a:lnTo>
                  <a:cubicBezTo>
                    <a:pt x="0" y="14074"/>
                    <a:pt x="14074" y="0"/>
                    <a:pt x="31436" y="0"/>
                  </a:cubicBezTo>
                  <a:close/>
                </a:path>
              </a:pathLst>
            </a:custGeom>
            <a:blipFill>
              <a:blip r:embed="rId2"/>
              <a:stretch>
                <a:fillRect l="-7986" t="0" r="-7986" b="0"/>
              </a:stretch>
            </a:blipFill>
          </p:spPr>
        </p:sp>
      </p:grpSp>
      <p:sp>
        <p:nvSpPr>
          <p:cNvPr name="TextBox 8" id="8"/>
          <p:cNvSpPr txBox="true"/>
          <p:nvPr/>
        </p:nvSpPr>
        <p:spPr>
          <a:xfrm rot="0">
            <a:off x="2217927" y="5916787"/>
            <a:ext cx="4708200" cy="6794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99"/>
              </a:lnSpc>
              <a:spcBef>
                <a:spcPct val="0"/>
              </a:spcBef>
            </a:pPr>
            <a:r>
              <a:rPr lang="en-US" b="true" sz="3999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Prompt: Our guess</a:t>
            </a:r>
          </a:p>
        </p:txBody>
      </p:sp>
    </p:spTree>
  </p:cSld>
  <p:clrMapOvr>
    <a:masterClrMapping/>
  </p:clrMapOvr>
</p:sld>
</file>

<file path=ppt/slides/slide2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28700" y="895350"/>
            <a:ext cx="9007754" cy="11610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506"/>
              </a:lnSpc>
              <a:spcBef>
                <a:spcPct val="0"/>
              </a:spcBef>
            </a:pPr>
            <a:r>
              <a:rPr lang="en-US" b="true" sz="6790">
                <a:solidFill>
                  <a:srgbClr val="000000">
                    <a:alpha val="51765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Costs &lt;--&gt; Outcomes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797348" y="3161608"/>
            <a:ext cx="16693304" cy="9071067"/>
            <a:chOff x="0" y="0"/>
            <a:chExt cx="4396590" cy="2389088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396591" cy="2389088"/>
            </a:xfrm>
            <a:custGeom>
              <a:avLst/>
              <a:gdLst/>
              <a:ahLst/>
              <a:cxnLst/>
              <a:rect r="r" b="b" t="t" l="l"/>
              <a:pathLst>
                <a:path h="2389088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375638"/>
                  </a:lnTo>
                  <a:cubicBezTo>
                    <a:pt x="4396591" y="2383066"/>
                    <a:pt x="4390569" y="2389088"/>
                    <a:pt x="4383141" y="2389088"/>
                  </a:cubicBezTo>
                  <a:lnTo>
                    <a:pt x="13449" y="2389088"/>
                  </a:lnTo>
                  <a:cubicBezTo>
                    <a:pt x="6022" y="2389088"/>
                    <a:pt x="0" y="2383066"/>
                    <a:pt x="0" y="2375638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929292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396590" cy="242718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6867710" y="2243624"/>
            <a:ext cx="10391590" cy="7677403"/>
            <a:chOff x="0" y="0"/>
            <a:chExt cx="1498337" cy="1106985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498337" cy="1106985"/>
            </a:xfrm>
            <a:custGeom>
              <a:avLst/>
              <a:gdLst/>
              <a:ahLst/>
              <a:cxnLst/>
              <a:rect r="r" b="b" t="t" l="l"/>
              <a:pathLst>
                <a:path h="1106985" w="1498337">
                  <a:moveTo>
                    <a:pt x="23096" y="0"/>
                  </a:moveTo>
                  <a:lnTo>
                    <a:pt x="1475241" y="0"/>
                  </a:lnTo>
                  <a:cubicBezTo>
                    <a:pt x="1487997" y="0"/>
                    <a:pt x="1498337" y="10340"/>
                    <a:pt x="1498337" y="23096"/>
                  </a:cubicBezTo>
                  <a:lnTo>
                    <a:pt x="1498337" y="1083890"/>
                  </a:lnTo>
                  <a:cubicBezTo>
                    <a:pt x="1498337" y="1096645"/>
                    <a:pt x="1487997" y="1106985"/>
                    <a:pt x="1475241" y="1106985"/>
                  </a:cubicBezTo>
                  <a:lnTo>
                    <a:pt x="23096" y="1106985"/>
                  </a:lnTo>
                  <a:cubicBezTo>
                    <a:pt x="10340" y="1106985"/>
                    <a:pt x="0" y="1096645"/>
                    <a:pt x="0" y="1083890"/>
                  </a:cubicBezTo>
                  <a:lnTo>
                    <a:pt x="0" y="23096"/>
                  </a:lnTo>
                  <a:cubicBezTo>
                    <a:pt x="0" y="10340"/>
                    <a:pt x="10340" y="0"/>
                    <a:pt x="23096" y="0"/>
                  </a:cubicBezTo>
                  <a:close/>
                </a:path>
              </a:pathLst>
            </a:custGeom>
            <a:blipFill>
              <a:blip r:embed="rId2"/>
              <a:stretch>
                <a:fillRect l="0" t="0" r="-6014" b="-2060"/>
              </a:stretch>
            </a:blipFill>
          </p:spPr>
        </p:sp>
      </p:grpSp>
      <p:sp>
        <p:nvSpPr>
          <p:cNvPr name="TextBox 8" id="8"/>
          <p:cNvSpPr txBox="true"/>
          <p:nvPr/>
        </p:nvSpPr>
        <p:spPr>
          <a:xfrm rot="0">
            <a:off x="2492266" y="5916787"/>
            <a:ext cx="4159521" cy="6794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99"/>
              </a:lnSpc>
              <a:spcBef>
                <a:spcPct val="0"/>
              </a:spcBef>
            </a:pPr>
            <a:r>
              <a:rPr lang="en-US" b="true" sz="3999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Prompt: The Ask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797348" y="2458494"/>
            <a:ext cx="16693304" cy="9774180"/>
            <a:chOff x="0" y="0"/>
            <a:chExt cx="4396590" cy="257427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396591" cy="2574270"/>
            </a:xfrm>
            <a:custGeom>
              <a:avLst/>
              <a:gdLst/>
              <a:ahLst/>
              <a:cxnLst/>
              <a:rect r="r" b="b" t="t" l="l"/>
              <a:pathLst>
                <a:path h="2574270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560820"/>
                  </a:lnTo>
                  <a:cubicBezTo>
                    <a:pt x="4396591" y="2564387"/>
                    <a:pt x="4395174" y="2567808"/>
                    <a:pt x="4392651" y="2570330"/>
                  </a:cubicBezTo>
                  <a:cubicBezTo>
                    <a:pt x="4390129" y="2572853"/>
                    <a:pt x="4386708" y="2574270"/>
                    <a:pt x="4383141" y="2574270"/>
                  </a:cubicBezTo>
                  <a:lnTo>
                    <a:pt x="13449" y="2574270"/>
                  </a:lnTo>
                  <a:cubicBezTo>
                    <a:pt x="6022" y="2574270"/>
                    <a:pt x="0" y="2568248"/>
                    <a:pt x="0" y="2560820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396590" cy="261237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028700" y="904875"/>
            <a:ext cx="9007754" cy="11441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387"/>
              </a:lnSpc>
              <a:spcBef>
                <a:spcPct val="0"/>
              </a:spcBef>
            </a:pPr>
            <a:r>
              <a:rPr lang="en-US" b="true" sz="6705">
                <a:solidFill>
                  <a:srgbClr val="000000">
                    <a:alpha val="51765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...4 areas...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810719" y="3170259"/>
            <a:ext cx="4223683" cy="10368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76"/>
              </a:lnSpc>
              <a:spcBef>
                <a:spcPct val="0"/>
              </a:spcBef>
            </a:pPr>
            <a:r>
              <a:rPr lang="en-US" b="true" sz="6054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Boards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2071636" y="3170259"/>
            <a:ext cx="4853964" cy="10368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76"/>
              </a:lnSpc>
              <a:spcBef>
                <a:spcPct val="0"/>
              </a:spcBef>
            </a:pPr>
            <a:r>
              <a:rPr lang="en-US" b="true" sz="6054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Teams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2054121" y="8567419"/>
            <a:ext cx="4223683" cy="10368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76"/>
              </a:lnSpc>
              <a:spcBef>
                <a:spcPct val="0"/>
              </a:spcBef>
            </a:pPr>
            <a:r>
              <a:rPr lang="en-US" b="true" sz="6054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CEO/SLT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2204530" y="8567419"/>
            <a:ext cx="4223683" cy="10368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76"/>
              </a:lnSpc>
              <a:spcBef>
                <a:spcPct val="0"/>
              </a:spcBef>
            </a:pPr>
            <a:r>
              <a:rPr lang="en-US" b="true" sz="6054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Org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4237701" y="5019675"/>
            <a:ext cx="10260917" cy="306280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111"/>
              </a:lnSpc>
              <a:spcBef>
                <a:spcPct val="0"/>
              </a:spcBef>
            </a:pPr>
            <a:r>
              <a:rPr lang="en-US" b="true" sz="5794">
                <a:solidFill>
                  <a:srgbClr val="000000">
                    <a:alpha val="51765"/>
                  </a:srgbClr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What advice would you give your younger self, becoming a CTO for 1st time?</a:t>
            </a:r>
          </a:p>
        </p:txBody>
      </p:sp>
    </p:spTree>
  </p:cSld>
  <p:clrMapOvr>
    <a:masterClrMapping/>
  </p:clrMapOvr>
</p:sld>
</file>

<file path=ppt/slides/slide3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28700" y="895350"/>
            <a:ext cx="9007754" cy="11610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506"/>
              </a:lnSpc>
              <a:spcBef>
                <a:spcPct val="0"/>
              </a:spcBef>
            </a:pPr>
            <a:r>
              <a:rPr lang="en-US" b="true" sz="6790">
                <a:solidFill>
                  <a:srgbClr val="000000">
                    <a:alpha val="51765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Costs &lt;--&gt; Outcomes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797348" y="3161608"/>
            <a:ext cx="16693304" cy="9071067"/>
            <a:chOff x="0" y="0"/>
            <a:chExt cx="4396590" cy="2389088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396591" cy="2389088"/>
            </a:xfrm>
            <a:custGeom>
              <a:avLst/>
              <a:gdLst/>
              <a:ahLst/>
              <a:cxnLst/>
              <a:rect r="r" b="b" t="t" l="l"/>
              <a:pathLst>
                <a:path h="2389088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375638"/>
                  </a:lnTo>
                  <a:cubicBezTo>
                    <a:pt x="4396591" y="2383066"/>
                    <a:pt x="4390569" y="2389088"/>
                    <a:pt x="4383141" y="2389088"/>
                  </a:cubicBezTo>
                  <a:lnTo>
                    <a:pt x="13449" y="2389088"/>
                  </a:lnTo>
                  <a:cubicBezTo>
                    <a:pt x="6022" y="2389088"/>
                    <a:pt x="0" y="2383066"/>
                    <a:pt x="0" y="2375638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929292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396590" cy="242718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2307357" y="2584579"/>
            <a:ext cx="14069486" cy="8829530"/>
            <a:chOff x="0" y="0"/>
            <a:chExt cx="2157375" cy="1353895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2157375" cy="1353895"/>
            </a:xfrm>
            <a:custGeom>
              <a:avLst/>
              <a:gdLst/>
              <a:ahLst/>
              <a:cxnLst/>
              <a:rect r="r" b="b" t="t" l="l"/>
              <a:pathLst>
                <a:path h="1353895" w="2157375">
                  <a:moveTo>
                    <a:pt x="17058" y="0"/>
                  </a:moveTo>
                  <a:lnTo>
                    <a:pt x="2140316" y="0"/>
                  </a:lnTo>
                  <a:cubicBezTo>
                    <a:pt x="2144840" y="0"/>
                    <a:pt x="2149179" y="1797"/>
                    <a:pt x="2152378" y="4996"/>
                  </a:cubicBezTo>
                  <a:cubicBezTo>
                    <a:pt x="2155577" y="8195"/>
                    <a:pt x="2157375" y="12534"/>
                    <a:pt x="2157375" y="17058"/>
                  </a:cubicBezTo>
                  <a:lnTo>
                    <a:pt x="2157375" y="1336837"/>
                  </a:lnTo>
                  <a:cubicBezTo>
                    <a:pt x="2157375" y="1341361"/>
                    <a:pt x="2155577" y="1345700"/>
                    <a:pt x="2152378" y="1348899"/>
                  </a:cubicBezTo>
                  <a:cubicBezTo>
                    <a:pt x="2149179" y="1352098"/>
                    <a:pt x="2144840" y="1353895"/>
                    <a:pt x="2140316" y="1353895"/>
                  </a:cubicBezTo>
                  <a:lnTo>
                    <a:pt x="17058" y="1353895"/>
                  </a:lnTo>
                  <a:cubicBezTo>
                    <a:pt x="12534" y="1353895"/>
                    <a:pt x="8195" y="1352098"/>
                    <a:pt x="4996" y="1348899"/>
                  </a:cubicBezTo>
                  <a:cubicBezTo>
                    <a:pt x="1797" y="1345700"/>
                    <a:pt x="0" y="1341361"/>
                    <a:pt x="0" y="1336837"/>
                  </a:cubicBezTo>
                  <a:lnTo>
                    <a:pt x="0" y="17058"/>
                  </a:lnTo>
                  <a:cubicBezTo>
                    <a:pt x="0" y="12534"/>
                    <a:pt x="1797" y="8195"/>
                    <a:pt x="4996" y="4996"/>
                  </a:cubicBezTo>
                  <a:cubicBezTo>
                    <a:pt x="8195" y="1797"/>
                    <a:pt x="12534" y="0"/>
                    <a:pt x="17058" y="0"/>
                  </a:cubicBezTo>
                  <a:close/>
                </a:path>
              </a:pathLst>
            </a:custGeom>
            <a:blipFill>
              <a:blip r:embed="rId2"/>
              <a:stretch>
                <a:fillRect l="0" t="0" r="-3090" b="0"/>
              </a:stretch>
            </a:blipFill>
          </p:spPr>
        </p:sp>
      </p:grpSp>
    </p:spTree>
  </p:cSld>
  <p:clrMapOvr>
    <a:masterClrMapping/>
  </p:clrMapOvr>
</p:sld>
</file>

<file path=ppt/slides/slide3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28700" y="895350"/>
            <a:ext cx="9007754" cy="11610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506"/>
              </a:lnSpc>
              <a:spcBef>
                <a:spcPct val="0"/>
              </a:spcBef>
            </a:pPr>
            <a:r>
              <a:rPr lang="en-US" b="true" sz="6790">
                <a:solidFill>
                  <a:srgbClr val="000000">
                    <a:alpha val="51765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Costs &lt;--&gt; Outcomes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797348" y="3161608"/>
            <a:ext cx="16693304" cy="9071067"/>
            <a:chOff x="0" y="0"/>
            <a:chExt cx="4396590" cy="2389088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396591" cy="2389088"/>
            </a:xfrm>
            <a:custGeom>
              <a:avLst/>
              <a:gdLst/>
              <a:ahLst/>
              <a:cxnLst/>
              <a:rect r="r" b="b" t="t" l="l"/>
              <a:pathLst>
                <a:path h="2389088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375638"/>
                  </a:lnTo>
                  <a:cubicBezTo>
                    <a:pt x="4396591" y="2383066"/>
                    <a:pt x="4390569" y="2389088"/>
                    <a:pt x="4383141" y="2389088"/>
                  </a:cubicBezTo>
                  <a:lnTo>
                    <a:pt x="13449" y="2389088"/>
                  </a:lnTo>
                  <a:cubicBezTo>
                    <a:pt x="6022" y="2389088"/>
                    <a:pt x="0" y="2383066"/>
                    <a:pt x="0" y="2375638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3D3D3D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396590" cy="242718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2307357" y="2584579"/>
            <a:ext cx="14069486" cy="8829530"/>
            <a:chOff x="0" y="0"/>
            <a:chExt cx="2157375" cy="1353895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2157375" cy="1353895"/>
            </a:xfrm>
            <a:custGeom>
              <a:avLst/>
              <a:gdLst/>
              <a:ahLst/>
              <a:cxnLst/>
              <a:rect r="r" b="b" t="t" l="l"/>
              <a:pathLst>
                <a:path h="1353895" w="2157375">
                  <a:moveTo>
                    <a:pt x="17058" y="0"/>
                  </a:moveTo>
                  <a:lnTo>
                    <a:pt x="2140316" y="0"/>
                  </a:lnTo>
                  <a:cubicBezTo>
                    <a:pt x="2144840" y="0"/>
                    <a:pt x="2149179" y="1797"/>
                    <a:pt x="2152378" y="4996"/>
                  </a:cubicBezTo>
                  <a:cubicBezTo>
                    <a:pt x="2155577" y="8195"/>
                    <a:pt x="2157375" y="12534"/>
                    <a:pt x="2157375" y="17058"/>
                  </a:cubicBezTo>
                  <a:lnTo>
                    <a:pt x="2157375" y="1336837"/>
                  </a:lnTo>
                  <a:cubicBezTo>
                    <a:pt x="2157375" y="1341361"/>
                    <a:pt x="2155577" y="1345700"/>
                    <a:pt x="2152378" y="1348899"/>
                  </a:cubicBezTo>
                  <a:cubicBezTo>
                    <a:pt x="2149179" y="1352098"/>
                    <a:pt x="2144840" y="1353895"/>
                    <a:pt x="2140316" y="1353895"/>
                  </a:cubicBezTo>
                  <a:lnTo>
                    <a:pt x="17058" y="1353895"/>
                  </a:lnTo>
                  <a:cubicBezTo>
                    <a:pt x="12534" y="1353895"/>
                    <a:pt x="8195" y="1352098"/>
                    <a:pt x="4996" y="1348899"/>
                  </a:cubicBezTo>
                  <a:cubicBezTo>
                    <a:pt x="1797" y="1345700"/>
                    <a:pt x="0" y="1341361"/>
                    <a:pt x="0" y="1336837"/>
                  </a:cubicBezTo>
                  <a:lnTo>
                    <a:pt x="0" y="17058"/>
                  </a:lnTo>
                  <a:cubicBezTo>
                    <a:pt x="0" y="12534"/>
                    <a:pt x="1797" y="8195"/>
                    <a:pt x="4996" y="4996"/>
                  </a:cubicBezTo>
                  <a:cubicBezTo>
                    <a:pt x="8195" y="1797"/>
                    <a:pt x="12534" y="0"/>
                    <a:pt x="17058" y="0"/>
                  </a:cubicBezTo>
                  <a:close/>
                </a:path>
              </a:pathLst>
            </a:custGeom>
            <a:blipFill>
              <a:blip r:embed="rId2"/>
              <a:stretch>
                <a:fillRect l="0" t="0" r="0" b="-2180"/>
              </a:stretch>
            </a:blipFill>
          </p:spPr>
        </p:sp>
      </p:grpSp>
    </p:spTree>
  </p:cSld>
  <p:clrMapOvr>
    <a:masterClrMapping/>
  </p:clrMapOvr>
</p:sld>
</file>

<file path=ppt/slides/slide3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28700" y="895350"/>
            <a:ext cx="9007754" cy="11610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506"/>
              </a:lnSpc>
              <a:spcBef>
                <a:spcPct val="0"/>
              </a:spcBef>
            </a:pPr>
            <a:r>
              <a:rPr lang="en-US" b="true" sz="6790">
                <a:solidFill>
                  <a:srgbClr val="000000">
                    <a:alpha val="51765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Costs &lt;--&gt; Outcomes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797348" y="3161608"/>
            <a:ext cx="16693304" cy="9071067"/>
            <a:chOff x="0" y="0"/>
            <a:chExt cx="4396590" cy="2389088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396591" cy="2389088"/>
            </a:xfrm>
            <a:custGeom>
              <a:avLst/>
              <a:gdLst/>
              <a:ahLst/>
              <a:cxnLst/>
              <a:rect r="r" b="b" t="t" l="l"/>
              <a:pathLst>
                <a:path h="2389088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375638"/>
                  </a:lnTo>
                  <a:cubicBezTo>
                    <a:pt x="4396591" y="2383066"/>
                    <a:pt x="4390569" y="2389088"/>
                    <a:pt x="4383141" y="2389088"/>
                  </a:cubicBezTo>
                  <a:lnTo>
                    <a:pt x="13449" y="2389088"/>
                  </a:lnTo>
                  <a:cubicBezTo>
                    <a:pt x="6022" y="2389088"/>
                    <a:pt x="0" y="2383066"/>
                    <a:pt x="0" y="2375638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929292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396590" cy="242718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2307357" y="2584579"/>
            <a:ext cx="14069486" cy="8829530"/>
            <a:chOff x="0" y="0"/>
            <a:chExt cx="2157375" cy="1353895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2157375" cy="1353895"/>
            </a:xfrm>
            <a:custGeom>
              <a:avLst/>
              <a:gdLst/>
              <a:ahLst/>
              <a:cxnLst/>
              <a:rect r="r" b="b" t="t" l="l"/>
              <a:pathLst>
                <a:path h="1353895" w="2157375">
                  <a:moveTo>
                    <a:pt x="17058" y="0"/>
                  </a:moveTo>
                  <a:lnTo>
                    <a:pt x="2140316" y="0"/>
                  </a:lnTo>
                  <a:cubicBezTo>
                    <a:pt x="2144840" y="0"/>
                    <a:pt x="2149179" y="1797"/>
                    <a:pt x="2152378" y="4996"/>
                  </a:cubicBezTo>
                  <a:cubicBezTo>
                    <a:pt x="2155577" y="8195"/>
                    <a:pt x="2157375" y="12534"/>
                    <a:pt x="2157375" y="17058"/>
                  </a:cubicBezTo>
                  <a:lnTo>
                    <a:pt x="2157375" y="1336837"/>
                  </a:lnTo>
                  <a:cubicBezTo>
                    <a:pt x="2157375" y="1341361"/>
                    <a:pt x="2155577" y="1345700"/>
                    <a:pt x="2152378" y="1348899"/>
                  </a:cubicBezTo>
                  <a:cubicBezTo>
                    <a:pt x="2149179" y="1352098"/>
                    <a:pt x="2144840" y="1353895"/>
                    <a:pt x="2140316" y="1353895"/>
                  </a:cubicBezTo>
                  <a:lnTo>
                    <a:pt x="17058" y="1353895"/>
                  </a:lnTo>
                  <a:cubicBezTo>
                    <a:pt x="12534" y="1353895"/>
                    <a:pt x="8195" y="1352098"/>
                    <a:pt x="4996" y="1348899"/>
                  </a:cubicBezTo>
                  <a:cubicBezTo>
                    <a:pt x="1797" y="1345700"/>
                    <a:pt x="0" y="1341361"/>
                    <a:pt x="0" y="1336837"/>
                  </a:cubicBezTo>
                  <a:lnTo>
                    <a:pt x="0" y="17058"/>
                  </a:lnTo>
                  <a:cubicBezTo>
                    <a:pt x="0" y="12534"/>
                    <a:pt x="1797" y="8195"/>
                    <a:pt x="4996" y="4996"/>
                  </a:cubicBezTo>
                  <a:cubicBezTo>
                    <a:pt x="8195" y="1797"/>
                    <a:pt x="12534" y="0"/>
                    <a:pt x="17058" y="0"/>
                  </a:cubicBezTo>
                  <a:close/>
                </a:path>
              </a:pathLst>
            </a:custGeom>
            <a:blipFill>
              <a:blip r:embed="rId2"/>
              <a:stretch>
                <a:fillRect l="0" t="-492" r="0" b="-492"/>
              </a:stretch>
            </a:blipFill>
          </p:spPr>
        </p:sp>
      </p:grpSp>
      <p:sp>
        <p:nvSpPr>
          <p:cNvPr name="TextBox 8" id="8"/>
          <p:cNvSpPr txBox="true"/>
          <p:nvPr/>
        </p:nvSpPr>
        <p:spPr>
          <a:xfrm rot="0">
            <a:off x="16178299" y="9690100"/>
            <a:ext cx="1268286" cy="588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38"/>
              </a:lnSpc>
              <a:spcBef>
                <a:spcPct val="0"/>
              </a:spcBef>
            </a:pPr>
            <a:r>
              <a:rPr lang="en-US" b="true" sz="3456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..-0:16</a:t>
            </a:r>
          </a:p>
        </p:txBody>
      </p:sp>
    </p:spTree>
  </p:cSld>
  <p:clrMapOvr>
    <a:masterClrMapping/>
  </p:clrMapOvr>
</p:sld>
</file>

<file path=ppt/slides/slide3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797348" y="2458494"/>
            <a:ext cx="16693304" cy="9774180"/>
            <a:chOff x="0" y="0"/>
            <a:chExt cx="4396590" cy="257427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396591" cy="2574270"/>
            </a:xfrm>
            <a:custGeom>
              <a:avLst/>
              <a:gdLst/>
              <a:ahLst/>
              <a:cxnLst/>
              <a:rect r="r" b="b" t="t" l="l"/>
              <a:pathLst>
                <a:path h="2574270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560820"/>
                  </a:lnTo>
                  <a:cubicBezTo>
                    <a:pt x="4396591" y="2564387"/>
                    <a:pt x="4395174" y="2567808"/>
                    <a:pt x="4392651" y="2570330"/>
                  </a:cubicBezTo>
                  <a:cubicBezTo>
                    <a:pt x="4390129" y="2572853"/>
                    <a:pt x="4386708" y="2574270"/>
                    <a:pt x="4383141" y="2574270"/>
                  </a:cubicBezTo>
                  <a:lnTo>
                    <a:pt x="13449" y="2574270"/>
                  </a:lnTo>
                  <a:cubicBezTo>
                    <a:pt x="6022" y="2574270"/>
                    <a:pt x="0" y="2568248"/>
                    <a:pt x="0" y="2560820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396590" cy="261237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028700" y="895350"/>
            <a:ext cx="9007754" cy="11610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506"/>
              </a:lnSpc>
              <a:spcBef>
                <a:spcPct val="0"/>
              </a:spcBef>
            </a:pPr>
            <a:r>
              <a:rPr lang="en-US" b="true" sz="6790">
                <a:solidFill>
                  <a:srgbClr val="000000">
                    <a:alpha val="51765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CTO Excellence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2859337" y="3888981"/>
            <a:ext cx="4999660" cy="11980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Understanding</a:t>
            </a:r>
          </a:p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Agency/influencing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635314" y="2671954"/>
            <a:ext cx="4223683" cy="8621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076"/>
              </a:lnSpc>
              <a:spcBef>
                <a:spcPct val="0"/>
              </a:spcBef>
            </a:pPr>
            <a:r>
              <a:rPr lang="en-US" b="true" sz="5054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Politics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9144000" y="4161900"/>
            <a:ext cx="5565914" cy="11359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08422" indent="-354211" lvl="1">
              <a:lnSpc>
                <a:spcPts val="4593"/>
              </a:lnSpc>
              <a:buFont typeface="Arial"/>
              <a:buChar char="•"/>
            </a:pPr>
            <a:r>
              <a:rPr lang="en-US" b="true" sz="3281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Looking ahead</a:t>
            </a:r>
          </a:p>
          <a:p>
            <a:pPr algn="l" marL="708422" indent="-354211" lvl="1">
              <a:lnSpc>
                <a:spcPts val="4593"/>
              </a:lnSpc>
              <a:buFont typeface="Arial"/>
              <a:buChar char="•"/>
            </a:pPr>
            <a:r>
              <a:rPr lang="en-US" b="true" sz="3281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Communicating behind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0456765" y="2851459"/>
            <a:ext cx="4853964" cy="8621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076"/>
              </a:lnSpc>
              <a:spcBef>
                <a:spcPct val="0"/>
              </a:spcBef>
            </a:pPr>
            <a:r>
              <a:rPr lang="en-US" b="true" sz="5054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Strategy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2281926" y="7722653"/>
            <a:ext cx="4978688" cy="18075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Cost &lt;--&gt; Outcomes</a:t>
            </a:r>
          </a:p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Risk Aversion</a:t>
            </a:r>
          </a:p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Insightful paths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3262497" y="6505627"/>
            <a:ext cx="4223683" cy="8621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076"/>
              </a:lnSpc>
              <a:spcBef>
                <a:spcPct val="0"/>
              </a:spcBef>
            </a:pPr>
            <a:r>
              <a:rPr lang="en-US" b="true" sz="5054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ROI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9144000" y="7834267"/>
            <a:ext cx="5851588" cy="18075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Delivery, Transparency</a:t>
            </a:r>
          </a:p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Pushback</a:t>
            </a:r>
          </a:p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Ownership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1383744" y="6617241"/>
            <a:ext cx="4668240" cy="8621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076"/>
              </a:lnSpc>
              <a:spcBef>
                <a:spcPct val="0"/>
              </a:spcBef>
            </a:pPr>
            <a:r>
              <a:rPr lang="en-US" b="true" sz="5054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Responsibility</a:t>
            </a:r>
          </a:p>
        </p:txBody>
      </p:sp>
      <p:sp>
        <p:nvSpPr>
          <p:cNvPr name="Freeform 14" id="14"/>
          <p:cNvSpPr/>
          <p:nvPr/>
        </p:nvSpPr>
        <p:spPr>
          <a:xfrm flipH="false" flipV="false" rot="1490048">
            <a:off x="9612198" y="3706865"/>
            <a:ext cx="4966542" cy="3323068"/>
          </a:xfrm>
          <a:custGeom>
            <a:avLst/>
            <a:gdLst/>
            <a:ahLst/>
            <a:cxnLst/>
            <a:rect r="r" b="b" t="t" l="l"/>
            <a:pathLst>
              <a:path h="3323068" w="4966542">
                <a:moveTo>
                  <a:pt x="0" y="0"/>
                </a:moveTo>
                <a:lnTo>
                  <a:pt x="4966542" y="0"/>
                </a:lnTo>
                <a:lnTo>
                  <a:pt x="4966542" y="3323069"/>
                </a:lnTo>
                <a:lnTo>
                  <a:pt x="0" y="332306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1490048">
            <a:off x="1825874" y="7490187"/>
            <a:ext cx="4966542" cy="3323068"/>
          </a:xfrm>
          <a:custGeom>
            <a:avLst/>
            <a:gdLst/>
            <a:ahLst/>
            <a:cxnLst/>
            <a:rect r="r" b="b" t="t" l="l"/>
            <a:pathLst>
              <a:path h="3323068" w="4966542">
                <a:moveTo>
                  <a:pt x="0" y="0"/>
                </a:moveTo>
                <a:lnTo>
                  <a:pt x="4966542" y="0"/>
                </a:lnTo>
                <a:lnTo>
                  <a:pt x="4966542" y="3323068"/>
                </a:lnTo>
                <a:lnTo>
                  <a:pt x="0" y="332306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28700" y="904875"/>
            <a:ext cx="9007754" cy="11441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387"/>
              </a:lnSpc>
              <a:spcBef>
                <a:spcPct val="0"/>
              </a:spcBef>
            </a:pPr>
            <a:r>
              <a:rPr lang="en-US" b="true" sz="6705">
                <a:solidFill>
                  <a:srgbClr val="000000">
                    <a:alpha val="51765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Coding again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797348" y="3161608"/>
            <a:ext cx="16693304" cy="9071067"/>
            <a:chOff x="0" y="0"/>
            <a:chExt cx="4396590" cy="2389088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396591" cy="2389088"/>
            </a:xfrm>
            <a:custGeom>
              <a:avLst/>
              <a:gdLst/>
              <a:ahLst/>
              <a:cxnLst/>
              <a:rect r="r" b="b" t="t" l="l"/>
              <a:pathLst>
                <a:path h="2389088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375638"/>
                  </a:lnTo>
                  <a:cubicBezTo>
                    <a:pt x="4396591" y="2383066"/>
                    <a:pt x="4390569" y="2389088"/>
                    <a:pt x="4383141" y="2389088"/>
                  </a:cubicBezTo>
                  <a:lnTo>
                    <a:pt x="13449" y="2389088"/>
                  </a:lnTo>
                  <a:cubicBezTo>
                    <a:pt x="6022" y="2389088"/>
                    <a:pt x="0" y="2383066"/>
                    <a:pt x="0" y="2375638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3D3D3D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396590" cy="242718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6" id="6"/>
          <p:cNvSpPr txBox="true"/>
          <p:nvPr/>
        </p:nvSpPr>
        <p:spPr>
          <a:xfrm rot="0">
            <a:off x="1809829" y="3692350"/>
            <a:ext cx="6125172" cy="580336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88593" indent="-394296" lvl="1">
              <a:lnSpc>
                <a:spcPts val="5113"/>
              </a:lnSpc>
              <a:buFont typeface="Arial"/>
              <a:buChar char="•"/>
            </a:pPr>
            <a:r>
              <a:rPr lang="en-US" b="true" sz="3652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Nullify:</a:t>
            </a:r>
          </a:p>
          <a:p>
            <a:pPr algn="l" marL="1577185" indent="-525728" lvl="2">
              <a:lnSpc>
                <a:spcPts val="5113"/>
              </a:lnSpc>
              <a:buFont typeface="Arial"/>
              <a:buChar char="⚬"/>
            </a:pPr>
            <a:r>
              <a:rPr lang="en-US" b="true" sz="3652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Familiarise,</a:t>
            </a:r>
          </a:p>
          <a:p>
            <a:pPr algn="l" marL="1577185" indent="-525728" lvl="2">
              <a:lnSpc>
                <a:spcPts val="5113"/>
              </a:lnSpc>
              <a:buFont typeface="Arial"/>
              <a:buChar char="⚬"/>
            </a:pPr>
            <a:r>
              <a:rPr lang="en-US" b="true" sz="3652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Maintenance</a:t>
            </a:r>
          </a:p>
          <a:p>
            <a:pPr algn="l" marL="788593" indent="-394296" lvl="1">
              <a:lnSpc>
                <a:spcPts val="5113"/>
              </a:lnSpc>
              <a:buFont typeface="Arial"/>
              <a:buChar char="•"/>
            </a:pPr>
            <a:r>
              <a:rPr lang="en-US" b="true" sz="3652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Reduce: Strategise</a:t>
            </a:r>
          </a:p>
          <a:p>
            <a:pPr algn="l" marL="788593" indent="-394296" lvl="1">
              <a:lnSpc>
                <a:spcPts val="5113"/>
              </a:lnSpc>
              <a:buFont typeface="Arial"/>
              <a:buChar char="•"/>
            </a:pPr>
            <a:r>
              <a:rPr lang="en-US" b="true" sz="3652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Purpose:</a:t>
            </a:r>
          </a:p>
          <a:p>
            <a:pPr algn="l" marL="1577185" indent="-525728" lvl="2">
              <a:lnSpc>
                <a:spcPts val="5113"/>
              </a:lnSpc>
              <a:buFont typeface="Arial"/>
              <a:buChar char="⚬"/>
            </a:pPr>
            <a:r>
              <a:rPr lang="en-US" b="true" sz="3652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Visions,</a:t>
            </a:r>
          </a:p>
          <a:p>
            <a:pPr algn="l" marL="1577185" indent="-525728" lvl="2">
              <a:lnSpc>
                <a:spcPts val="5113"/>
              </a:lnSpc>
              <a:buFont typeface="Arial"/>
              <a:buChar char="⚬"/>
            </a:pPr>
            <a:r>
              <a:rPr lang="en-US" b="true" sz="3652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Practice,</a:t>
            </a:r>
          </a:p>
          <a:p>
            <a:pPr algn="l" marL="1577185" indent="-525728" lvl="2">
              <a:lnSpc>
                <a:spcPts val="5113"/>
              </a:lnSpc>
              <a:buFont typeface="Arial"/>
              <a:buChar char="⚬"/>
            </a:pPr>
            <a:r>
              <a:rPr lang="en-US" b="true" sz="3652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Risk-reduction,</a:t>
            </a:r>
          </a:p>
          <a:p>
            <a:pPr algn="l" marL="1577185" indent="-525728" lvl="2">
              <a:lnSpc>
                <a:spcPts val="5113"/>
              </a:lnSpc>
              <a:buFont typeface="Arial"/>
              <a:buChar char="⚬"/>
            </a:pPr>
            <a:r>
              <a:rPr lang="en-US" b="true" sz="3652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Cost-checking</a:t>
            </a:r>
          </a:p>
        </p:txBody>
      </p:sp>
    </p:spTree>
  </p:cSld>
  <p:clrMapOvr>
    <a:masterClrMapping/>
  </p:clrMapOvr>
</p:sld>
</file>

<file path=ppt/slides/slide3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28700" y="904875"/>
            <a:ext cx="9007754" cy="11441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387"/>
              </a:lnSpc>
              <a:spcBef>
                <a:spcPct val="0"/>
              </a:spcBef>
            </a:pPr>
            <a:r>
              <a:rPr lang="en-US" b="true" sz="6705">
                <a:solidFill>
                  <a:srgbClr val="000000">
                    <a:alpha val="51765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Coding again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797348" y="3161608"/>
            <a:ext cx="16693304" cy="9071067"/>
            <a:chOff x="0" y="0"/>
            <a:chExt cx="4396590" cy="2389088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396591" cy="2389088"/>
            </a:xfrm>
            <a:custGeom>
              <a:avLst/>
              <a:gdLst/>
              <a:ahLst/>
              <a:cxnLst/>
              <a:rect r="r" b="b" t="t" l="l"/>
              <a:pathLst>
                <a:path h="2389088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375638"/>
                  </a:lnTo>
                  <a:cubicBezTo>
                    <a:pt x="4396591" y="2383066"/>
                    <a:pt x="4390569" y="2389088"/>
                    <a:pt x="4383141" y="2389088"/>
                  </a:cubicBezTo>
                  <a:lnTo>
                    <a:pt x="13449" y="2389088"/>
                  </a:lnTo>
                  <a:cubicBezTo>
                    <a:pt x="6022" y="2389088"/>
                    <a:pt x="0" y="2383066"/>
                    <a:pt x="0" y="2375638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396590" cy="242718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9144000" y="1824177"/>
            <a:ext cx="7634644" cy="7182911"/>
            <a:chOff x="0" y="0"/>
            <a:chExt cx="1439041" cy="1353895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439041" cy="1353895"/>
            </a:xfrm>
            <a:custGeom>
              <a:avLst/>
              <a:gdLst/>
              <a:ahLst/>
              <a:cxnLst/>
              <a:rect r="r" b="b" t="t" l="l"/>
              <a:pathLst>
                <a:path h="1353895" w="1439041">
                  <a:moveTo>
                    <a:pt x="31436" y="0"/>
                  </a:moveTo>
                  <a:lnTo>
                    <a:pt x="1407606" y="0"/>
                  </a:lnTo>
                  <a:cubicBezTo>
                    <a:pt x="1424967" y="0"/>
                    <a:pt x="1439041" y="14074"/>
                    <a:pt x="1439041" y="31436"/>
                  </a:cubicBezTo>
                  <a:lnTo>
                    <a:pt x="1439041" y="1322459"/>
                  </a:lnTo>
                  <a:cubicBezTo>
                    <a:pt x="1439041" y="1330797"/>
                    <a:pt x="1435729" y="1338792"/>
                    <a:pt x="1429834" y="1344688"/>
                  </a:cubicBezTo>
                  <a:cubicBezTo>
                    <a:pt x="1423939" y="1350583"/>
                    <a:pt x="1415943" y="1353895"/>
                    <a:pt x="1407606" y="1353895"/>
                  </a:cubicBezTo>
                  <a:lnTo>
                    <a:pt x="31436" y="1353895"/>
                  </a:lnTo>
                  <a:cubicBezTo>
                    <a:pt x="14074" y="1353895"/>
                    <a:pt x="0" y="1339821"/>
                    <a:pt x="0" y="1322459"/>
                  </a:cubicBezTo>
                  <a:lnTo>
                    <a:pt x="0" y="31436"/>
                  </a:lnTo>
                  <a:cubicBezTo>
                    <a:pt x="0" y="14074"/>
                    <a:pt x="14074" y="0"/>
                    <a:pt x="31436" y="0"/>
                  </a:cubicBezTo>
                  <a:close/>
                </a:path>
              </a:pathLst>
            </a:custGeom>
            <a:blipFill>
              <a:blip r:embed="rId2"/>
              <a:stretch>
                <a:fillRect l="0" t="0" r="-2403" b="0"/>
              </a:stretch>
            </a:blipFill>
          </p:spPr>
        </p:sp>
      </p:grpSp>
      <p:sp>
        <p:nvSpPr>
          <p:cNvPr name="TextBox 8" id="8"/>
          <p:cNvSpPr txBox="true"/>
          <p:nvPr/>
        </p:nvSpPr>
        <p:spPr>
          <a:xfrm rot="0">
            <a:off x="2867629" y="5916787"/>
            <a:ext cx="3408795" cy="6794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99"/>
              </a:lnSpc>
              <a:spcBef>
                <a:spcPct val="0"/>
              </a:spcBef>
            </a:pPr>
            <a:r>
              <a:rPr lang="en-US" b="true" sz="3999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Prompt: PSDs</a:t>
            </a:r>
          </a:p>
        </p:txBody>
      </p:sp>
    </p:spTree>
  </p:cSld>
  <p:clrMapOvr>
    <a:masterClrMapping/>
  </p:clrMapOvr>
</p:sld>
</file>

<file path=ppt/slides/slide3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28700" y="904875"/>
            <a:ext cx="9007754" cy="11441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387"/>
              </a:lnSpc>
              <a:spcBef>
                <a:spcPct val="0"/>
              </a:spcBef>
            </a:pPr>
            <a:r>
              <a:rPr lang="en-US" b="true" sz="6705">
                <a:solidFill>
                  <a:srgbClr val="000000">
                    <a:alpha val="51765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Coding again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797348" y="3161608"/>
            <a:ext cx="16693304" cy="9071067"/>
            <a:chOff x="0" y="0"/>
            <a:chExt cx="4396590" cy="2389088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396591" cy="2389088"/>
            </a:xfrm>
            <a:custGeom>
              <a:avLst/>
              <a:gdLst/>
              <a:ahLst/>
              <a:cxnLst/>
              <a:rect r="r" b="b" t="t" l="l"/>
              <a:pathLst>
                <a:path h="2389088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375638"/>
                  </a:lnTo>
                  <a:cubicBezTo>
                    <a:pt x="4396591" y="2383066"/>
                    <a:pt x="4390569" y="2389088"/>
                    <a:pt x="4383141" y="2389088"/>
                  </a:cubicBezTo>
                  <a:lnTo>
                    <a:pt x="13449" y="2389088"/>
                  </a:lnTo>
                  <a:cubicBezTo>
                    <a:pt x="6022" y="2389088"/>
                    <a:pt x="0" y="2383066"/>
                    <a:pt x="0" y="2375638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396590" cy="242718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2307357" y="2584579"/>
            <a:ext cx="14069486" cy="7702421"/>
            <a:chOff x="0" y="0"/>
            <a:chExt cx="2157375" cy="1181067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2157375" cy="1181067"/>
            </a:xfrm>
            <a:custGeom>
              <a:avLst/>
              <a:gdLst/>
              <a:ahLst/>
              <a:cxnLst/>
              <a:rect r="r" b="b" t="t" l="l"/>
              <a:pathLst>
                <a:path h="1181067" w="2157375">
                  <a:moveTo>
                    <a:pt x="17058" y="0"/>
                  </a:moveTo>
                  <a:lnTo>
                    <a:pt x="2140316" y="0"/>
                  </a:lnTo>
                  <a:cubicBezTo>
                    <a:pt x="2144840" y="0"/>
                    <a:pt x="2149179" y="1797"/>
                    <a:pt x="2152378" y="4996"/>
                  </a:cubicBezTo>
                  <a:cubicBezTo>
                    <a:pt x="2155577" y="8195"/>
                    <a:pt x="2157375" y="12534"/>
                    <a:pt x="2157375" y="17058"/>
                  </a:cubicBezTo>
                  <a:lnTo>
                    <a:pt x="2157375" y="1164009"/>
                  </a:lnTo>
                  <a:cubicBezTo>
                    <a:pt x="2157375" y="1168533"/>
                    <a:pt x="2155577" y="1172872"/>
                    <a:pt x="2152378" y="1176071"/>
                  </a:cubicBezTo>
                  <a:cubicBezTo>
                    <a:pt x="2149179" y="1179270"/>
                    <a:pt x="2144840" y="1181067"/>
                    <a:pt x="2140316" y="1181067"/>
                  </a:cubicBezTo>
                  <a:lnTo>
                    <a:pt x="17058" y="1181067"/>
                  </a:lnTo>
                  <a:cubicBezTo>
                    <a:pt x="12534" y="1181067"/>
                    <a:pt x="8195" y="1179270"/>
                    <a:pt x="4996" y="1176071"/>
                  </a:cubicBezTo>
                  <a:cubicBezTo>
                    <a:pt x="1797" y="1172872"/>
                    <a:pt x="0" y="1168533"/>
                    <a:pt x="0" y="1164009"/>
                  </a:cubicBezTo>
                  <a:lnTo>
                    <a:pt x="0" y="17058"/>
                  </a:lnTo>
                  <a:cubicBezTo>
                    <a:pt x="0" y="12534"/>
                    <a:pt x="1797" y="8195"/>
                    <a:pt x="4996" y="4996"/>
                  </a:cubicBezTo>
                  <a:cubicBezTo>
                    <a:pt x="8195" y="1797"/>
                    <a:pt x="12534" y="0"/>
                    <a:pt x="17058" y="0"/>
                  </a:cubicBezTo>
                  <a:close/>
                </a:path>
              </a:pathLst>
            </a:custGeom>
            <a:blipFill>
              <a:blip r:embed="rId2"/>
              <a:stretch>
                <a:fillRect l="0" t="-10967" r="0" b="0"/>
              </a:stretch>
            </a:blipFill>
          </p:spPr>
        </p:sp>
      </p:grpSp>
      <p:grpSp>
        <p:nvGrpSpPr>
          <p:cNvPr name="Group 8" id="8"/>
          <p:cNvGrpSpPr/>
          <p:nvPr/>
        </p:nvGrpSpPr>
        <p:grpSpPr>
          <a:xfrm rot="0">
            <a:off x="2504668" y="7920755"/>
            <a:ext cx="13425470" cy="2366245"/>
            <a:chOff x="0" y="0"/>
            <a:chExt cx="3535926" cy="623209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3535926" cy="623209"/>
            </a:xfrm>
            <a:custGeom>
              <a:avLst/>
              <a:gdLst/>
              <a:ahLst/>
              <a:cxnLst/>
              <a:rect r="r" b="b" t="t" l="l"/>
              <a:pathLst>
                <a:path h="623209" w="3535926">
                  <a:moveTo>
                    <a:pt x="0" y="0"/>
                  </a:moveTo>
                  <a:lnTo>
                    <a:pt x="3535926" y="0"/>
                  </a:lnTo>
                  <a:lnTo>
                    <a:pt x="3535926" y="623209"/>
                  </a:lnTo>
                  <a:lnTo>
                    <a:pt x="0" y="623209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14300" cap="sq">
              <a:solidFill>
                <a:srgbClr val="FF3131"/>
              </a:solidFill>
              <a:prstDash val="solid"/>
              <a:miter/>
            </a:ln>
          </p:spPr>
        </p:sp>
        <p:sp>
          <p:nvSpPr>
            <p:cNvPr name="TextBox 10" id="10"/>
            <p:cNvSpPr txBox="true"/>
            <p:nvPr/>
          </p:nvSpPr>
          <p:spPr>
            <a:xfrm>
              <a:off x="0" y="-38100"/>
              <a:ext cx="3535926" cy="66130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</p:spTree>
  </p:cSld>
  <p:clrMapOvr>
    <a:masterClrMapping/>
  </p:clrMapOvr>
</p:sld>
</file>

<file path=ppt/slides/slide3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28700" y="904875"/>
            <a:ext cx="9007754" cy="11441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387"/>
              </a:lnSpc>
              <a:spcBef>
                <a:spcPct val="0"/>
              </a:spcBef>
            </a:pPr>
            <a:r>
              <a:rPr lang="en-US" b="true" sz="6705">
                <a:solidFill>
                  <a:srgbClr val="000000">
                    <a:alpha val="51765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Coding again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797348" y="3161608"/>
            <a:ext cx="16693304" cy="9071067"/>
            <a:chOff x="0" y="0"/>
            <a:chExt cx="4396590" cy="2389088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396591" cy="2389088"/>
            </a:xfrm>
            <a:custGeom>
              <a:avLst/>
              <a:gdLst/>
              <a:ahLst/>
              <a:cxnLst/>
              <a:rect r="r" b="b" t="t" l="l"/>
              <a:pathLst>
                <a:path h="2389088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375638"/>
                  </a:lnTo>
                  <a:cubicBezTo>
                    <a:pt x="4396591" y="2383066"/>
                    <a:pt x="4390569" y="2389088"/>
                    <a:pt x="4383141" y="2389088"/>
                  </a:cubicBezTo>
                  <a:lnTo>
                    <a:pt x="13449" y="2389088"/>
                  </a:lnTo>
                  <a:cubicBezTo>
                    <a:pt x="6022" y="2389088"/>
                    <a:pt x="0" y="2383066"/>
                    <a:pt x="0" y="2375638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396590" cy="242718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9144000" y="1824177"/>
            <a:ext cx="7634644" cy="7182911"/>
            <a:chOff x="0" y="0"/>
            <a:chExt cx="1439041" cy="1353895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439041" cy="1353895"/>
            </a:xfrm>
            <a:custGeom>
              <a:avLst/>
              <a:gdLst/>
              <a:ahLst/>
              <a:cxnLst/>
              <a:rect r="r" b="b" t="t" l="l"/>
              <a:pathLst>
                <a:path h="1353895" w="1439041">
                  <a:moveTo>
                    <a:pt x="31436" y="0"/>
                  </a:moveTo>
                  <a:lnTo>
                    <a:pt x="1407606" y="0"/>
                  </a:lnTo>
                  <a:cubicBezTo>
                    <a:pt x="1424967" y="0"/>
                    <a:pt x="1439041" y="14074"/>
                    <a:pt x="1439041" y="31436"/>
                  </a:cubicBezTo>
                  <a:lnTo>
                    <a:pt x="1439041" y="1322459"/>
                  </a:lnTo>
                  <a:cubicBezTo>
                    <a:pt x="1439041" y="1330797"/>
                    <a:pt x="1435729" y="1338792"/>
                    <a:pt x="1429834" y="1344688"/>
                  </a:cubicBezTo>
                  <a:cubicBezTo>
                    <a:pt x="1423939" y="1350583"/>
                    <a:pt x="1415943" y="1353895"/>
                    <a:pt x="1407606" y="1353895"/>
                  </a:cubicBezTo>
                  <a:lnTo>
                    <a:pt x="31436" y="1353895"/>
                  </a:lnTo>
                  <a:cubicBezTo>
                    <a:pt x="14074" y="1353895"/>
                    <a:pt x="0" y="1339821"/>
                    <a:pt x="0" y="1322459"/>
                  </a:cubicBezTo>
                  <a:lnTo>
                    <a:pt x="0" y="31436"/>
                  </a:lnTo>
                  <a:cubicBezTo>
                    <a:pt x="0" y="14074"/>
                    <a:pt x="14074" y="0"/>
                    <a:pt x="31436" y="0"/>
                  </a:cubicBezTo>
                  <a:close/>
                </a:path>
              </a:pathLst>
            </a:custGeom>
            <a:blipFill>
              <a:blip r:embed="rId2"/>
              <a:stretch>
                <a:fillRect l="0" t="-22" r="0" b="-22"/>
              </a:stretch>
            </a:blipFill>
          </p:spPr>
        </p:sp>
      </p:grpSp>
      <p:sp>
        <p:nvSpPr>
          <p:cNvPr name="TextBox 8" id="8"/>
          <p:cNvSpPr txBox="true"/>
          <p:nvPr/>
        </p:nvSpPr>
        <p:spPr>
          <a:xfrm rot="0">
            <a:off x="1281031" y="5916787"/>
            <a:ext cx="6581992" cy="13842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99"/>
              </a:lnSpc>
            </a:pPr>
            <a:r>
              <a:rPr lang="en-US" b="true" sz="3999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Prompt: I don’t have time </a:t>
            </a:r>
          </a:p>
          <a:p>
            <a:pPr algn="ctr">
              <a:lnSpc>
                <a:spcPts val="5599"/>
              </a:lnSpc>
              <a:spcBef>
                <a:spcPct val="0"/>
              </a:spcBef>
            </a:pPr>
            <a:r>
              <a:rPr lang="en-US" b="true" sz="3999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for this</a:t>
            </a:r>
          </a:p>
        </p:txBody>
      </p:sp>
    </p:spTree>
  </p:cSld>
  <p:clrMapOvr>
    <a:masterClrMapping/>
  </p:clrMapOvr>
</p:sld>
</file>

<file path=ppt/slides/slide3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28700" y="904875"/>
            <a:ext cx="9007754" cy="11441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387"/>
              </a:lnSpc>
              <a:spcBef>
                <a:spcPct val="0"/>
              </a:spcBef>
            </a:pPr>
            <a:r>
              <a:rPr lang="en-US" b="true" sz="6705">
                <a:solidFill>
                  <a:srgbClr val="000000">
                    <a:alpha val="51765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Coding again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797348" y="3161608"/>
            <a:ext cx="16693304" cy="9071067"/>
            <a:chOff x="0" y="0"/>
            <a:chExt cx="4396590" cy="2389088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396591" cy="2389088"/>
            </a:xfrm>
            <a:custGeom>
              <a:avLst/>
              <a:gdLst/>
              <a:ahLst/>
              <a:cxnLst/>
              <a:rect r="r" b="b" t="t" l="l"/>
              <a:pathLst>
                <a:path h="2389088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375638"/>
                  </a:lnTo>
                  <a:cubicBezTo>
                    <a:pt x="4396591" y="2383066"/>
                    <a:pt x="4390569" y="2389088"/>
                    <a:pt x="4383141" y="2389088"/>
                  </a:cubicBezTo>
                  <a:lnTo>
                    <a:pt x="13449" y="2389088"/>
                  </a:lnTo>
                  <a:cubicBezTo>
                    <a:pt x="6022" y="2389088"/>
                    <a:pt x="0" y="2383066"/>
                    <a:pt x="0" y="2375638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396590" cy="242718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2307357" y="2584579"/>
            <a:ext cx="14069486" cy="7702421"/>
            <a:chOff x="0" y="0"/>
            <a:chExt cx="2157375" cy="1181067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2157375" cy="1181067"/>
            </a:xfrm>
            <a:custGeom>
              <a:avLst/>
              <a:gdLst/>
              <a:ahLst/>
              <a:cxnLst/>
              <a:rect r="r" b="b" t="t" l="l"/>
              <a:pathLst>
                <a:path h="1181067" w="2157375">
                  <a:moveTo>
                    <a:pt x="17058" y="0"/>
                  </a:moveTo>
                  <a:lnTo>
                    <a:pt x="2140316" y="0"/>
                  </a:lnTo>
                  <a:cubicBezTo>
                    <a:pt x="2144840" y="0"/>
                    <a:pt x="2149179" y="1797"/>
                    <a:pt x="2152378" y="4996"/>
                  </a:cubicBezTo>
                  <a:cubicBezTo>
                    <a:pt x="2155577" y="8195"/>
                    <a:pt x="2157375" y="12534"/>
                    <a:pt x="2157375" y="17058"/>
                  </a:cubicBezTo>
                  <a:lnTo>
                    <a:pt x="2157375" y="1164009"/>
                  </a:lnTo>
                  <a:cubicBezTo>
                    <a:pt x="2157375" y="1168533"/>
                    <a:pt x="2155577" y="1172872"/>
                    <a:pt x="2152378" y="1176071"/>
                  </a:cubicBezTo>
                  <a:cubicBezTo>
                    <a:pt x="2149179" y="1179270"/>
                    <a:pt x="2144840" y="1181067"/>
                    <a:pt x="2140316" y="1181067"/>
                  </a:cubicBezTo>
                  <a:lnTo>
                    <a:pt x="17058" y="1181067"/>
                  </a:lnTo>
                  <a:cubicBezTo>
                    <a:pt x="12534" y="1181067"/>
                    <a:pt x="8195" y="1179270"/>
                    <a:pt x="4996" y="1176071"/>
                  </a:cubicBezTo>
                  <a:cubicBezTo>
                    <a:pt x="1797" y="1172872"/>
                    <a:pt x="0" y="1168533"/>
                    <a:pt x="0" y="1164009"/>
                  </a:cubicBezTo>
                  <a:lnTo>
                    <a:pt x="0" y="17058"/>
                  </a:lnTo>
                  <a:cubicBezTo>
                    <a:pt x="0" y="12534"/>
                    <a:pt x="1797" y="8195"/>
                    <a:pt x="4996" y="4996"/>
                  </a:cubicBezTo>
                  <a:cubicBezTo>
                    <a:pt x="8195" y="1797"/>
                    <a:pt x="12534" y="0"/>
                    <a:pt x="17058" y="0"/>
                  </a:cubicBezTo>
                  <a:close/>
                </a:path>
              </a:pathLst>
            </a:custGeom>
            <a:blipFill>
              <a:blip r:embed="rId2"/>
              <a:stretch>
                <a:fillRect l="0" t="-9365" r="0" b="-9365"/>
              </a:stretch>
            </a:blipFill>
          </p:spPr>
        </p:sp>
      </p:grpSp>
      <p:sp>
        <p:nvSpPr>
          <p:cNvPr name="TextBox 8" id="8"/>
          <p:cNvSpPr txBox="true"/>
          <p:nvPr/>
        </p:nvSpPr>
        <p:spPr>
          <a:xfrm rot="0">
            <a:off x="9411095" y="7718200"/>
            <a:ext cx="6063889" cy="17494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000"/>
              </a:lnSpc>
            </a:pPr>
            <a:r>
              <a:rPr lang="en-US" b="true" sz="5000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...500 lines of code,</a:t>
            </a:r>
          </a:p>
          <a:p>
            <a:pPr algn="ctr">
              <a:lnSpc>
                <a:spcPts val="7000"/>
              </a:lnSpc>
              <a:spcBef>
                <a:spcPct val="0"/>
              </a:spcBef>
            </a:pPr>
            <a:r>
              <a:rPr lang="en-US" b="true" sz="5000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full PSD-loading.</a:t>
            </a:r>
          </a:p>
        </p:txBody>
      </p:sp>
    </p:spTree>
  </p:cSld>
  <p:clrMapOvr>
    <a:masterClrMapping/>
  </p:clrMapOvr>
</p:sld>
</file>

<file path=ppt/slides/slide3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1028700" y="904875"/>
            <a:ext cx="9007754" cy="114413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387"/>
              </a:lnSpc>
              <a:spcBef>
                <a:spcPct val="0"/>
              </a:spcBef>
            </a:pPr>
            <a:r>
              <a:rPr lang="en-US" b="true" sz="6705">
                <a:solidFill>
                  <a:srgbClr val="000000">
                    <a:alpha val="51765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Coding again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797348" y="3161608"/>
            <a:ext cx="16693304" cy="9071067"/>
            <a:chOff x="0" y="0"/>
            <a:chExt cx="4396590" cy="2389088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396591" cy="2389088"/>
            </a:xfrm>
            <a:custGeom>
              <a:avLst/>
              <a:gdLst/>
              <a:ahLst/>
              <a:cxnLst/>
              <a:rect r="r" b="b" t="t" l="l"/>
              <a:pathLst>
                <a:path h="2389088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375638"/>
                  </a:lnTo>
                  <a:cubicBezTo>
                    <a:pt x="4396591" y="2383066"/>
                    <a:pt x="4390569" y="2389088"/>
                    <a:pt x="4383141" y="2389088"/>
                  </a:cubicBezTo>
                  <a:lnTo>
                    <a:pt x="13449" y="2389088"/>
                  </a:lnTo>
                  <a:cubicBezTo>
                    <a:pt x="6022" y="2389088"/>
                    <a:pt x="0" y="2383066"/>
                    <a:pt x="0" y="2375638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929292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38100"/>
              <a:ext cx="4396590" cy="242718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2307357" y="2584579"/>
            <a:ext cx="14069486" cy="7702421"/>
            <a:chOff x="0" y="0"/>
            <a:chExt cx="2157375" cy="1181067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2157375" cy="1181067"/>
            </a:xfrm>
            <a:custGeom>
              <a:avLst/>
              <a:gdLst/>
              <a:ahLst/>
              <a:cxnLst/>
              <a:rect r="r" b="b" t="t" l="l"/>
              <a:pathLst>
                <a:path h="1181067" w="2157375">
                  <a:moveTo>
                    <a:pt x="17058" y="0"/>
                  </a:moveTo>
                  <a:lnTo>
                    <a:pt x="2140316" y="0"/>
                  </a:lnTo>
                  <a:cubicBezTo>
                    <a:pt x="2144840" y="0"/>
                    <a:pt x="2149179" y="1797"/>
                    <a:pt x="2152378" y="4996"/>
                  </a:cubicBezTo>
                  <a:cubicBezTo>
                    <a:pt x="2155577" y="8195"/>
                    <a:pt x="2157375" y="12534"/>
                    <a:pt x="2157375" y="17058"/>
                  </a:cubicBezTo>
                  <a:lnTo>
                    <a:pt x="2157375" y="1164009"/>
                  </a:lnTo>
                  <a:cubicBezTo>
                    <a:pt x="2157375" y="1168533"/>
                    <a:pt x="2155577" y="1172872"/>
                    <a:pt x="2152378" y="1176071"/>
                  </a:cubicBezTo>
                  <a:cubicBezTo>
                    <a:pt x="2149179" y="1179270"/>
                    <a:pt x="2144840" y="1181067"/>
                    <a:pt x="2140316" y="1181067"/>
                  </a:cubicBezTo>
                  <a:lnTo>
                    <a:pt x="17058" y="1181067"/>
                  </a:lnTo>
                  <a:cubicBezTo>
                    <a:pt x="12534" y="1181067"/>
                    <a:pt x="8195" y="1179270"/>
                    <a:pt x="4996" y="1176071"/>
                  </a:cubicBezTo>
                  <a:cubicBezTo>
                    <a:pt x="1797" y="1172872"/>
                    <a:pt x="0" y="1168533"/>
                    <a:pt x="0" y="1164009"/>
                  </a:cubicBezTo>
                  <a:lnTo>
                    <a:pt x="0" y="17058"/>
                  </a:lnTo>
                  <a:cubicBezTo>
                    <a:pt x="0" y="12534"/>
                    <a:pt x="1797" y="8195"/>
                    <a:pt x="4996" y="4996"/>
                  </a:cubicBezTo>
                  <a:cubicBezTo>
                    <a:pt x="8195" y="1797"/>
                    <a:pt x="12534" y="0"/>
                    <a:pt x="17058" y="0"/>
                  </a:cubicBezTo>
                  <a:close/>
                </a:path>
              </a:pathLst>
            </a:custGeom>
            <a:blipFill>
              <a:blip r:embed="rId2"/>
              <a:stretch>
                <a:fillRect l="0" t="-9365" r="0" b="-9365"/>
              </a:stretch>
            </a:blipFill>
          </p:spPr>
        </p:sp>
      </p:grpSp>
      <p:sp>
        <p:nvSpPr>
          <p:cNvPr name="TextBox 8" id="8"/>
          <p:cNvSpPr txBox="true"/>
          <p:nvPr/>
        </p:nvSpPr>
        <p:spPr>
          <a:xfrm rot="0">
            <a:off x="7164730" y="9153525"/>
            <a:ext cx="8585218" cy="8636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000"/>
              </a:lnSpc>
              <a:spcBef>
                <a:spcPct val="0"/>
              </a:spcBef>
            </a:pPr>
            <a:r>
              <a:rPr lang="en-US" b="true" sz="5000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... customized to my project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6178299" y="9690100"/>
            <a:ext cx="1268286" cy="588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38"/>
              </a:lnSpc>
              <a:spcBef>
                <a:spcPct val="0"/>
              </a:spcBef>
            </a:pPr>
            <a:r>
              <a:rPr lang="en-US" b="true" sz="3456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..-0:18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797348" y="3791889"/>
            <a:ext cx="16693304" cy="8440786"/>
            <a:chOff x="0" y="0"/>
            <a:chExt cx="4396590" cy="2223088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396591" cy="2223088"/>
            </a:xfrm>
            <a:custGeom>
              <a:avLst/>
              <a:gdLst/>
              <a:ahLst/>
              <a:cxnLst/>
              <a:rect r="r" b="b" t="t" l="l"/>
              <a:pathLst>
                <a:path h="2223088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209638"/>
                  </a:lnTo>
                  <a:cubicBezTo>
                    <a:pt x="4396591" y="2213205"/>
                    <a:pt x="4395174" y="2216626"/>
                    <a:pt x="4392651" y="2219148"/>
                  </a:cubicBezTo>
                  <a:cubicBezTo>
                    <a:pt x="4390129" y="2221671"/>
                    <a:pt x="4386708" y="2223088"/>
                    <a:pt x="4383141" y="2223088"/>
                  </a:cubicBezTo>
                  <a:lnTo>
                    <a:pt x="13449" y="2223088"/>
                  </a:lnTo>
                  <a:cubicBezTo>
                    <a:pt x="6022" y="2223088"/>
                    <a:pt x="0" y="2217066"/>
                    <a:pt x="0" y="2209638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396590" cy="226118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9354515" y="5783149"/>
            <a:ext cx="7904785" cy="4458266"/>
          </a:xfrm>
          <a:custGeom>
            <a:avLst/>
            <a:gdLst/>
            <a:ahLst/>
            <a:cxnLst/>
            <a:rect r="r" b="b" t="t" l="l"/>
            <a:pathLst>
              <a:path h="4458266" w="7904785">
                <a:moveTo>
                  <a:pt x="0" y="0"/>
                </a:moveTo>
                <a:lnTo>
                  <a:pt x="7904785" y="0"/>
                </a:lnTo>
                <a:lnTo>
                  <a:pt x="7904785" y="4458266"/>
                </a:lnTo>
                <a:lnTo>
                  <a:pt x="0" y="445826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028700" y="895350"/>
            <a:ext cx="9007754" cy="11610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506"/>
              </a:lnSpc>
              <a:spcBef>
                <a:spcPct val="0"/>
              </a:spcBef>
            </a:pPr>
            <a:r>
              <a:rPr lang="en-US" b="true" sz="6790">
                <a:solidFill>
                  <a:srgbClr val="000000">
                    <a:alpha val="51765"/>
                  </a:srgbClr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Introduction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640251" y="4264755"/>
            <a:ext cx="11760634" cy="15021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2229"/>
              </a:lnSpc>
              <a:spcBef>
                <a:spcPct val="0"/>
              </a:spcBef>
            </a:pPr>
            <a:r>
              <a:rPr lang="en-US" b="true" sz="8735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AI to make us better</a:t>
            </a:r>
          </a:p>
        </p:txBody>
      </p:sp>
    </p:spTree>
  </p:cSld>
  <p:clrMapOvr>
    <a:masterClrMapping/>
  </p:clrMapOvr>
</p:sld>
</file>

<file path=ppt/slides/slide40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797348" y="2458494"/>
            <a:ext cx="16693304" cy="9774180"/>
            <a:chOff x="0" y="0"/>
            <a:chExt cx="4396590" cy="257427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396591" cy="2574270"/>
            </a:xfrm>
            <a:custGeom>
              <a:avLst/>
              <a:gdLst/>
              <a:ahLst/>
              <a:cxnLst/>
              <a:rect r="r" b="b" t="t" l="l"/>
              <a:pathLst>
                <a:path h="2574270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560820"/>
                  </a:lnTo>
                  <a:cubicBezTo>
                    <a:pt x="4396591" y="2564387"/>
                    <a:pt x="4395174" y="2567808"/>
                    <a:pt x="4392651" y="2570330"/>
                  </a:cubicBezTo>
                  <a:cubicBezTo>
                    <a:pt x="4390129" y="2572853"/>
                    <a:pt x="4386708" y="2574270"/>
                    <a:pt x="4383141" y="2574270"/>
                  </a:cubicBezTo>
                  <a:lnTo>
                    <a:pt x="13449" y="2574270"/>
                  </a:lnTo>
                  <a:cubicBezTo>
                    <a:pt x="6022" y="2574270"/>
                    <a:pt x="0" y="2568248"/>
                    <a:pt x="0" y="2560820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396590" cy="261237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028700" y="895350"/>
            <a:ext cx="9007754" cy="11610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506"/>
              </a:lnSpc>
              <a:spcBef>
                <a:spcPct val="0"/>
              </a:spcBef>
            </a:pPr>
            <a:r>
              <a:rPr lang="en-US" b="true" sz="6790">
                <a:solidFill>
                  <a:srgbClr val="000000">
                    <a:alpha val="51765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Changing yourself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2406397" y="4917681"/>
            <a:ext cx="6014415" cy="11627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22590" indent="-361295" lvl="1">
              <a:lnSpc>
                <a:spcPts val="4685"/>
              </a:lnSpc>
              <a:buFont typeface="Arial"/>
              <a:buChar char="•"/>
            </a:pPr>
            <a:r>
              <a:rPr lang="en-US" b="true" sz="334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AI landscape changing</a:t>
            </a:r>
          </a:p>
          <a:p>
            <a:pPr algn="l" marL="722590" indent="-361295" lvl="1">
              <a:lnSpc>
                <a:spcPts val="4685"/>
              </a:lnSpc>
              <a:buFont typeface="Arial"/>
              <a:buChar char="•"/>
            </a:pPr>
            <a:r>
              <a:rPr lang="en-US" b="true" sz="334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Future of work unknown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2406397" y="3691129"/>
            <a:ext cx="4223683" cy="8803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126"/>
              </a:lnSpc>
              <a:spcBef>
                <a:spcPct val="0"/>
              </a:spcBef>
            </a:pPr>
            <a:r>
              <a:rPr lang="en-US" b="true" sz="5090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Ambiguity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1476116" y="4934225"/>
            <a:ext cx="4223683" cy="11980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Instant ROI</a:t>
            </a:r>
          </a:p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Adapt or Die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1160976" y="3707674"/>
            <a:ext cx="4853964" cy="8803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126"/>
              </a:lnSpc>
              <a:spcBef>
                <a:spcPct val="0"/>
              </a:spcBef>
            </a:pPr>
            <a:r>
              <a:rPr lang="en-US" b="true" sz="5090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Make time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6367053" y="8123087"/>
            <a:ext cx="5251328" cy="588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Don’t let AI be lazy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6592619" y="6896536"/>
            <a:ext cx="4223683" cy="8803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126"/>
              </a:lnSpc>
              <a:spcBef>
                <a:spcPct val="0"/>
              </a:spcBef>
            </a:pPr>
            <a:r>
              <a:rPr lang="en-US" b="true" sz="5090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2x not 20x</a:t>
            </a:r>
          </a:p>
        </p:txBody>
      </p:sp>
    </p:spTree>
  </p:cSld>
  <p:clrMapOvr>
    <a:masterClrMapping/>
  </p:clrMapOvr>
</p:sld>
</file>

<file path=ppt/slides/slide4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797348" y="3791889"/>
            <a:ext cx="16693304" cy="8440786"/>
            <a:chOff x="0" y="0"/>
            <a:chExt cx="4396590" cy="2223088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396591" cy="2223088"/>
            </a:xfrm>
            <a:custGeom>
              <a:avLst/>
              <a:gdLst/>
              <a:ahLst/>
              <a:cxnLst/>
              <a:rect r="r" b="b" t="t" l="l"/>
              <a:pathLst>
                <a:path h="2223088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209638"/>
                  </a:lnTo>
                  <a:cubicBezTo>
                    <a:pt x="4396591" y="2213205"/>
                    <a:pt x="4395174" y="2216626"/>
                    <a:pt x="4392651" y="2219148"/>
                  </a:cubicBezTo>
                  <a:cubicBezTo>
                    <a:pt x="4390129" y="2221671"/>
                    <a:pt x="4386708" y="2223088"/>
                    <a:pt x="4383141" y="2223088"/>
                  </a:cubicBezTo>
                  <a:lnTo>
                    <a:pt x="13449" y="2223088"/>
                  </a:lnTo>
                  <a:cubicBezTo>
                    <a:pt x="6022" y="2223088"/>
                    <a:pt x="0" y="2217066"/>
                    <a:pt x="0" y="2209638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396590" cy="226118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028700" y="895350"/>
            <a:ext cx="9007754" cy="11610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506"/>
              </a:lnSpc>
              <a:spcBef>
                <a:spcPct val="0"/>
              </a:spcBef>
            </a:pPr>
            <a:r>
              <a:rPr lang="en-US" b="true" sz="6790">
                <a:solidFill>
                  <a:srgbClr val="000000">
                    <a:alpha val="51765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More resources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2215010" y="5735727"/>
            <a:ext cx="13857980" cy="63761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814365" indent="-407182" lvl="1">
              <a:lnSpc>
                <a:spcPts val="5280"/>
              </a:lnSpc>
              <a:buFont typeface="Arial"/>
              <a:buChar char="•"/>
            </a:pPr>
            <a:r>
              <a:rPr lang="en-US" b="true" sz="377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https://AI Pioneers Path.com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2215010" y="4689172"/>
            <a:ext cx="11760634" cy="8636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000"/>
              </a:lnSpc>
              <a:spcBef>
                <a:spcPct val="0"/>
              </a:spcBef>
            </a:pPr>
            <a:r>
              <a:rPr lang="en-US" b="true" sz="5000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Mailing list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2215010" y="8593337"/>
            <a:ext cx="13857980" cy="6483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804184" indent="-402092" lvl="1">
              <a:lnSpc>
                <a:spcPts val="5214"/>
              </a:lnSpc>
              <a:buFont typeface="Arial"/>
              <a:buChar char="•"/>
            </a:pPr>
            <a:r>
              <a:rPr lang="en-US" b="true" sz="3724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https://Fractional CTOs.com/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2215010" y="7356742"/>
            <a:ext cx="11760634" cy="8636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000"/>
              </a:lnSpc>
              <a:spcBef>
                <a:spcPct val="0"/>
              </a:spcBef>
            </a:pPr>
            <a:r>
              <a:rPr lang="en-US" b="true" sz="5000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ChatGPT transcripts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9849417" y="8563841"/>
            <a:ext cx="7323787" cy="6794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99"/>
              </a:lnSpc>
              <a:spcBef>
                <a:spcPct val="0"/>
              </a:spcBef>
            </a:pPr>
            <a:r>
              <a:rPr lang="en-US" b="true" sz="3999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cyborg-ctos-2025-ctocraftcon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797348" y="3791889"/>
            <a:ext cx="16693304" cy="8440786"/>
            <a:chOff x="0" y="0"/>
            <a:chExt cx="4396590" cy="2223088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396591" cy="2223088"/>
            </a:xfrm>
            <a:custGeom>
              <a:avLst/>
              <a:gdLst/>
              <a:ahLst/>
              <a:cxnLst/>
              <a:rect r="r" b="b" t="t" l="l"/>
              <a:pathLst>
                <a:path h="2223088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209638"/>
                  </a:lnTo>
                  <a:cubicBezTo>
                    <a:pt x="4396591" y="2213205"/>
                    <a:pt x="4395174" y="2216626"/>
                    <a:pt x="4392651" y="2219148"/>
                  </a:cubicBezTo>
                  <a:cubicBezTo>
                    <a:pt x="4390129" y="2221671"/>
                    <a:pt x="4386708" y="2223088"/>
                    <a:pt x="4383141" y="2223088"/>
                  </a:cubicBezTo>
                  <a:lnTo>
                    <a:pt x="13449" y="2223088"/>
                  </a:lnTo>
                  <a:cubicBezTo>
                    <a:pt x="6022" y="2223088"/>
                    <a:pt x="0" y="2217066"/>
                    <a:pt x="0" y="2209638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396590" cy="226118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9354515" y="5783149"/>
            <a:ext cx="7904785" cy="4458266"/>
          </a:xfrm>
          <a:custGeom>
            <a:avLst/>
            <a:gdLst/>
            <a:ahLst/>
            <a:cxnLst/>
            <a:rect r="r" b="b" t="t" l="l"/>
            <a:pathLst>
              <a:path h="4458266" w="7904785">
                <a:moveTo>
                  <a:pt x="0" y="0"/>
                </a:moveTo>
                <a:lnTo>
                  <a:pt x="7904785" y="0"/>
                </a:lnTo>
                <a:lnTo>
                  <a:pt x="7904785" y="4458266"/>
                </a:lnTo>
                <a:lnTo>
                  <a:pt x="0" y="445826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138973" y="5467419"/>
            <a:ext cx="6523826" cy="4602263"/>
          </a:xfrm>
          <a:custGeom>
            <a:avLst/>
            <a:gdLst/>
            <a:ahLst/>
            <a:cxnLst/>
            <a:rect r="r" b="b" t="t" l="l"/>
            <a:pathLst>
              <a:path h="4602263" w="6523826">
                <a:moveTo>
                  <a:pt x="0" y="0"/>
                </a:moveTo>
                <a:lnTo>
                  <a:pt x="6523826" y="0"/>
                </a:lnTo>
                <a:lnTo>
                  <a:pt x="6523826" y="4602263"/>
                </a:lnTo>
                <a:lnTo>
                  <a:pt x="0" y="460226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1028700" y="895350"/>
            <a:ext cx="9007754" cy="11610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506"/>
              </a:lnSpc>
              <a:spcBef>
                <a:spcPct val="0"/>
              </a:spcBef>
            </a:pPr>
            <a:r>
              <a:rPr lang="en-US" b="true" sz="6790">
                <a:solidFill>
                  <a:srgbClr val="000000">
                    <a:alpha val="51765"/>
                  </a:srgbClr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Introduction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640251" y="4274280"/>
            <a:ext cx="11760634" cy="14180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610"/>
              </a:lnSpc>
              <a:spcBef>
                <a:spcPct val="0"/>
              </a:spcBef>
            </a:pPr>
            <a:r>
              <a:rPr lang="en-US" b="true" sz="8292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How do I keep my job?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797348" y="2458494"/>
            <a:ext cx="16693304" cy="9774180"/>
            <a:chOff x="0" y="0"/>
            <a:chExt cx="4396590" cy="257427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396591" cy="2574270"/>
            </a:xfrm>
            <a:custGeom>
              <a:avLst/>
              <a:gdLst/>
              <a:ahLst/>
              <a:cxnLst/>
              <a:rect r="r" b="b" t="t" l="l"/>
              <a:pathLst>
                <a:path h="2574270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560820"/>
                  </a:lnTo>
                  <a:cubicBezTo>
                    <a:pt x="4396591" y="2564387"/>
                    <a:pt x="4395174" y="2567808"/>
                    <a:pt x="4392651" y="2570330"/>
                  </a:cubicBezTo>
                  <a:cubicBezTo>
                    <a:pt x="4390129" y="2572853"/>
                    <a:pt x="4386708" y="2574270"/>
                    <a:pt x="4383141" y="2574270"/>
                  </a:cubicBezTo>
                  <a:lnTo>
                    <a:pt x="13449" y="2574270"/>
                  </a:lnTo>
                  <a:cubicBezTo>
                    <a:pt x="6022" y="2574270"/>
                    <a:pt x="0" y="2568248"/>
                    <a:pt x="0" y="2560820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396590" cy="261237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028700" y="895350"/>
            <a:ext cx="9007754" cy="11610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506"/>
              </a:lnSpc>
              <a:spcBef>
                <a:spcPct val="0"/>
              </a:spcBef>
            </a:pPr>
            <a:r>
              <a:rPr lang="en-US" b="true" sz="6790">
                <a:solidFill>
                  <a:srgbClr val="000000">
                    <a:alpha val="51765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1st time CTOs...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074476" y="3892800"/>
            <a:ext cx="8385880" cy="24071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50406" indent="-375203" lvl="1">
              <a:lnSpc>
                <a:spcPts val="4865"/>
              </a:lnSpc>
              <a:buFont typeface="Arial"/>
              <a:buChar char="•"/>
            </a:pPr>
            <a:r>
              <a:rPr lang="en-US" b="true" sz="3475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Respect CTOs for technical ability</a:t>
            </a:r>
          </a:p>
          <a:p>
            <a:pPr algn="l" marL="750406" indent="-375203" lvl="1">
              <a:lnSpc>
                <a:spcPts val="4865"/>
              </a:lnSpc>
              <a:buFont typeface="Arial"/>
              <a:buChar char="•"/>
            </a:pPr>
            <a:r>
              <a:rPr lang="en-US" b="true" sz="3475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Meetings for reporting on tech and decisions</a:t>
            </a:r>
          </a:p>
          <a:p>
            <a:pPr algn="ctr">
              <a:lnSpc>
                <a:spcPts val="4865"/>
              </a:lnSpc>
            </a:pPr>
          </a:p>
        </p:txBody>
      </p:sp>
      <p:sp>
        <p:nvSpPr>
          <p:cNvPr name="TextBox 7" id="7"/>
          <p:cNvSpPr txBox="true"/>
          <p:nvPr/>
        </p:nvSpPr>
        <p:spPr>
          <a:xfrm rot="0">
            <a:off x="3635314" y="2652904"/>
            <a:ext cx="4223683" cy="10368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76"/>
              </a:lnSpc>
              <a:spcBef>
                <a:spcPct val="0"/>
              </a:spcBef>
            </a:pPr>
            <a:r>
              <a:rPr lang="en-US" b="true" sz="6054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Boards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0456765" y="2832409"/>
            <a:ext cx="4853964" cy="10368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76"/>
              </a:lnSpc>
              <a:spcBef>
                <a:spcPct val="0"/>
              </a:spcBef>
            </a:pPr>
            <a:r>
              <a:rPr lang="en-US" b="true" sz="6054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Teams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3262497" y="6486577"/>
            <a:ext cx="4223683" cy="10368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76"/>
              </a:lnSpc>
              <a:spcBef>
                <a:spcPct val="0"/>
              </a:spcBef>
            </a:pPr>
            <a:r>
              <a:rPr lang="en-US" b="true" sz="6054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CEO/SLT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1383744" y="6598191"/>
            <a:ext cx="4223683" cy="10368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76"/>
              </a:lnSpc>
              <a:spcBef>
                <a:spcPct val="0"/>
              </a:spcBef>
            </a:pPr>
            <a:r>
              <a:rPr lang="en-US" b="true" sz="6054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Org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5589271" y="9690100"/>
            <a:ext cx="1894537" cy="588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38"/>
              </a:lnSpc>
              <a:spcBef>
                <a:spcPct val="0"/>
              </a:spcBef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..-0:01:45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797348" y="2458494"/>
            <a:ext cx="16693304" cy="9774180"/>
            <a:chOff x="0" y="0"/>
            <a:chExt cx="4396590" cy="257427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396591" cy="2574270"/>
            </a:xfrm>
            <a:custGeom>
              <a:avLst/>
              <a:gdLst/>
              <a:ahLst/>
              <a:cxnLst/>
              <a:rect r="r" b="b" t="t" l="l"/>
              <a:pathLst>
                <a:path h="2574270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560820"/>
                  </a:lnTo>
                  <a:cubicBezTo>
                    <a:pt x="4396591" y="2564387"/>
                    <a:pt x="4395174" y="2567808"/>
                    <a:pt x="4392651" y="2570330"/>
                  </a:cubicBezTo>
                  <a:cubicBezTo>
                    <a:pt x="4390129" y="2572853"/>
                    <a:pt x="4386708" y="2574270"/>
                    <a:pt x="4383141" y="2574270"/>
                  </a:cubicBezTo>
                  <a:lnTo>
                    <a:pt x="13449" y="2574270"/>
                  </a:lnTo>
                  <a:cubicBezTo>
                    <a:pt x="6022" y="2574270"/>
                    <a:pt x="0" y="2568248"/>
                    <a:pt x="0" y="2560820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396590" cy="261237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028700" y="895350"/>
            <a:ext cx="9007754" cy="11610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506"/>
              </a:lnSpc>
              <a:spcBef>
                <a:spcPct val="0"/>
              </a:spcBef>
            </a:pPr>
            <a:r>
              <a:rPr lang="en-US" b="true" sz="6790">
                <a:solidFill>
                  <a:srgbClr val="000000">
                    <a:alpha val="51765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1st time CTOs...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074476" y="3892800"/>
            <a:ext cx="8385880" cy="24071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50406" indent="-375203" lvl="1">
              <a:lnSpc>
                <a:spcPts val="4865"/>
              </a:lnSpc>
              <a:buFont typeface="Arial"/>
              <a:buChar char="•"/>
            </a:pPr>
            <a:r>
              <a:rPr lang="en-US" b="true" sz="3475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Respect CTOs for technical ability</a:t>
            </a:r>
          </a:p>
          <a:p>
            <a:pPr algn="l" marL="750406" indent="-375203" lvl="1">
              <a:lnSpc>
                <a:spcPts val="4865"/>
              </a:lnSpc>
              <a:buFont typeface="Arial"/>
              <a:buChar char="•"/>
            </a:pPr>
            <a:r>
              <a:rPr lang="en-US" b="true" sz="3475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Meetings for reporting on tech and decisions</a:t>
            </a:r>
          </a:p>
          <a:p>
            <a:pPr algn="ctr">
              <a:lnSpc>
                <a:spcPts val="4865"/>
              </a:lnSpc>
            </a:pPr>
          </a:p>
        </p:txBody>
      </p:sp>
      <p:sp>
        <p:nvSpPr>
          <p:cNvPr name="TextBox 7" id="7"/>
          <p:cNvSpPr txBox="true"/>
          <p:nvPr/>
        </p:nvSpPr>
        <p:spPr>
          <a:xfrm rot="0">
            <a:off x="3635314" y="2652904"/>
            <a:ext cx="4223683" cy="10368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76"/>
              </a:lnSpc>
              <a:spcBef>
                <a:spcPct val="0"/>
              </a:spcBef>
            </a:pPr>
            <a:r>
              <a:rPr lang="en-US" b="true" sz="6054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Boards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0283159" y="4164376"/>
            <a:ext cx="6976141" cy="18075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Everyone understands logic</a:t>
            </a:r>
          </a:p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Tech debt is an Engineering problem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0456765" y="2832409"/>
            <a:ext cx="4853964" cy="10368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76"/>
              </a:lnSpc>
              <a:spcBef>
                <a:spcPct val="0"/>
              </a:spcBef>
            </a:pPr>
            <a:r>
              <a:rPr lang="en-US" b="true" sz="6054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Teams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3262497" y="6486577"/>
            <a:ext cx="4223683" cy="10368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76"/>
              </a:lnSpc>
              <a:spcBef>
                <a:spcPct val="0"/>
              </a:spcBef>
            </a:pPr>
            <a:r>
              <a:rPr lang="en-US" b="true" sz="6054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CEO/SLT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1383744" y="6598191"/>
            <a:ext cx="4223683" cy="10368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76"/>
              </a:lnSpc>
              <a:spcBef>
                <a:spcPct val="0"/>
              </a:spcBef>
            </a:pPr>
            <a:r>
              <a:rPr lang="en-US" b="true" sz="6054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Org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15589271" y="9690100"/>
            <a:ext cx="1894537" cy="588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38"/>
              </a:lnSpc>
              <a:spcBef>
                <a:spcPct val="0"/>
              </a:spcBef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..-0:02:00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797348" y="2458494"/>
            <a:ext cx="16693304" cy="9774180"/>
            <a:chOff x="0" y="0"/>
            <a:chExt cx="4396590" cy="257427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396591" cy="2574270"/>
            </a:xfrm>
            <a:custGeom>
              <a:avLst/>
              <a:gdLst/>
              <a:ahLst/>
              <a:cxnLst/>
              <a:rect r="r" b="b" t="t" l="l"/>
              <a:pathLst>
                <a:path h="2574270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560820"/>
                  </a:lnTo>
                  <a:cubicBezTo>
                    <a:pt x="4396591" y="2564387"/>
                    <a:pt x="4395174" y="2567808"/>
                    <a:pt x="4392651" y="2570330"/>
                  </a:cubicBezTo>
                  <a:cubicBezTo>
                    <a:pt x="4390129" y="2572853"/>
                    <a:pt x="4386708" y="2574270"/>
                    <a:pt x="4383141" y="2574270"/>
                  </a:cubicBezTo>
                  <a:lnTo>
                    <a:pt x="13449" y="2574270"/>
                  </a:lnTo>
                  <a:cubicBezTo>
                    <a:pt x="6022" y="2574270"/>
                    <a:pt x="0" y="2568248"/>
                    <a:pt x="0" y="2560820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396590" cy="261237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028700" y="895350"/>
            <a:ext cx="9007754" cy="11610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506"/>
              </a:lnSpc>
              <a:spcBef>
                <a:spcPct val="0"/>
              </a:spcBef>
            </a:pPr>
            <a:r>
              <a:rPr lang="en-US" b="true" sz="6790">
                <a:solidFill>
                  <a:srgbClr val="000000">
                    <a:alpha val="51765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1st time CTOs...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074476" y="3892800"/>
            <a:ext cx="8385880" cy="24071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50406" indent="-375203" lvl="1">
              <a:lnSpc>
                <a:spcPts val="4865"/>
              </a:lnSpc>
              <a:buFont typeface="Arial"/>
              <a:buChar char="•"/>
            </a:pPr>
            <a:r>
              <a:rPr lang="en-US" b="true" sz="3475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Respect CTOs for technical ability</a:t>
            </a:r>
          </a:p>
          <a:p>
            <a:pPr algn="l" marL="750406" indent="-375203" lvl="1">
              <a:lnSpc>
                <a:spcPts val="4865"/>
              </a:lnSpc>
              <a:buFont typeface="Arial"/>
              <a:buChar char="•"/>
            </a:pPr>
            <a:r>
              <a:rPr lang="en-US" b="true" sz="3475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Meetings for reporting on tech and decisions</a:t>
            </a:r>
          </a:p>
          <a:p>
            <a:pPr algn="ctr">
              <a:lnSpc>
                <a:spcPts val="4865"/>
              </a:lnSpc>
            </a:pPr>
          </a:p>
        </p:txBody>
      </p:sp>
      <p:sp>
        <p:nvSpPr>
          <p:cNvPr name="TextBox 7" id="7"/>
          <p:cNvSpPr txBox="true"/>
          <p:nvPr/>
        </p:nvSpPr>
        <p:spPr>
          <a:xfrm rot="0">
            <a:off x="3635314" y="2652904"/>
            <a:ext cx="4223683" cy="10368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76"/>
              </a:lnSpc>
              <a:spcBef>
                <a:spcPct val="0"/>
              </a:spcBef>
            </a:pPr>
            <a:r>
              <a:rPr lang="en-US" b="true" sz="6054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Boards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0283159" y="4164376"/>
            <a:ext cx="6976141" cy="18075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Everyone understands logic</a:t>
            </a:r>
          </a:p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Tech debt is an Engineering problem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0456765" y="2832409"/>
            <a:ext cx="4853964" cy="10368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76"/>
              </a:lnSpc>
              <a:spcBef>
                <a:spcPct val="0"/>
              </a:spcBef>
            </a:pPr>
            <a:r>
              <a:rPr lang="en-US" b="true" sz="6054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Teams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074476" y="7715180"/>
            <a:ext cx="8609146" cy="30267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CEO will trust me if I make good tech decisions</a:t>
            </a:r>
          </a:p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Great tech ensures commercial success</a:t>
            </a:r>
          </a:p>
          <a:p>
            <a:pPr algn="l">
              <a:lnSpc>
                <a:spcPts val="4838"/>
              </a:lnSpc>
            </a:pPr>
          </a:p>
        </p:txBody>
      </p:sp>
      <p:sp>
        <p:nvSpPr>
          <p:cNvPr name="TextBox 11" id="11"/>
          <p:cNvSpPr txBox="true"/>
          <p:nvPr/>
        </p:nvSpPr>
        <p:spPr>
          <a:xfrm rot="0">
            <a:off x="3262497" y="6486577"/>
            <a:ext cx="4223683" cy="10368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76"/>
              </a:lnSpc>
              <a:spcBef>
                <a:spcPct val="0"/>
              </a:spcBef>
            </a:pPr>
            <a:r>
              <a:rPr lang="en-US" b="true" sz="6054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CEO/SLT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11383744" y="6598191"/>
            <a:ext cx="4223683" cy="10368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76"/>
              </a:lnSpc>
              <a:spcBef>
                <a:spcPct val="0"/>
              </a:spcBef>
            </a:pPr>
            <a:r>
              <a:rPr lang="en-US" b="true" sz="6054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Org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5589271" y="9690100"/>
            <a:ext cx="1894537" cy="588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38"/>
              </a:lnSpc>
              <a:spcBef>
                <a:spcPct val="0"/>
              </a:spcBef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..-0:02:15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797348" y="2458494"/>
            <a:ext cx="16693304" cy="9774180"/>
            <a:chOff x="0" y="0"/>
            <a:chExt cx="4396590" cy="257427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396591" cy="2574270"/>
            </a:xfrm>
            <a:custGeom>
              <a:avLst/>
              <a:gdLst/>
              <a:ahLst/>
              <a:cxnLst/>
              <a:rect r="r" b="b" t="t" l="l"/>
              <a:pathLst>
                <a:path h="2574270" w="4396591">
                  <a:moveTo>
                    <a:pt x="13449" y="0"/>
                  </a:moveTo>
                  <a:lnTo>
                    <a:pt x="4383141" y="0"/>
                  </a:lnTo>
                  <a:cubicBezTo>
                    <a:pt x="4390569" y="0"/>
                    <a:pt x="4396591" y="6022"/>
                    <a:pt x="4396591" y="13449"/>
                  </a:cubicBezTo>
                  <a:lnTo>
                    <a:pt x="4396591" y="2560820"/>
                  </a:lnTo>
                  <a:cubicBezTo>
                    <a:pt x="4396591" y="2564387"/>
                    <a:pt x="4395174" y="2567808"/>
                    <a:pt x="4392651" y="2570330"/>
                  </a:cubicBezTo>
                  <a:cubicBezTo>
                    <a:pt x="4390129" y="2572853"/>
                    <a:pt x="4386708" y="2574270"/>
                    <a:pt x="4383141" y="2574270"/>
                  </a:cubicBezTo>
                  <a:lnTo>
                    <a:pt x="13449" y="2574270"/>
                  </a:lnTo>
                  <a:cubicBezTo>
                    <a:pt x="6022" y="2574270"/>
                    <a:pt x="0" y="2568248"/>
                    <a:pt x="0" y="2560820"/>
                  </a:cubicBezTo>
                  <a:lnTo>
                    <a:pt x="0" y="13449"/>
                  </a:lnTo>
                  <a:cubicBezTo>
                    <a:pt x="0" y="6022"/>
                    <a:pt x="6022" y="0"/>
                    <a:pt x="13449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4396590" cy="261237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028700" y="895350"/>
            <a:ext cx="9007754" cy="11610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506"/>
              </a:lnSpc>
              <a:spcBef>
                <a:spcPct val="0"/>
              </a:spcBef>
            </a:pPr>
            <a:r>
              <a:rPr lang="en-US" b="true" sz="6790">
                <a:solidFill>
                  <a:srgbClr val="000000">
                    <a:alpha val="51765"/>
                  </a:srgbClr>
                </a:solidFill>
                <a:latin typeface="Open Sans Bold"/>
                <a:ea typeface="Open Sans Bold"/>
                <a:cs typeface="Open Sans Bold"/>
                <a:sym typeface="Open Sans Bold"/>
              </a:rPr>
              <a:t>1st time CTOs...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074476" y="3892800"/>
            <a:ext cx="8385880" cy="24071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50406" indent="-375203" lvl="1">
              <a:lnSpc>
                <a:spcPts val="4865"/>
              </a:lnSpc>
              <a:buFont typeface="Arial"/>
              <a:buChar char="•"/>
            </a:pPr>
            <a:r>
              <a:rPr lang="en-US" b="true" sz="3475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Respect CTOs for technical ability</a:t>
            </a:r>
          </a:p>
          <a:p>
            <a:pPr algn="l" marL="750406" indent="-375203" lvl="1">
              <a:lnSpc>
                <a:spcPts val="4865"/>
              </a:lnSpc>
              <a:buFont typeface="Arial"/>
              <a:buChar char="•"/>
            </a:pPr>
            <a:r>
              <a:rPr lang="en-US" b="true" sz="3475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Meetings for reporting on tech and decisions</a:t>
            </a:r>
          </a:p>
          <a:p>
            <a:pPr algn="ctr">
              <a:lnSpc>
                <a:spcPts val="4865"/>
              </a:lnSpc>
            </a:pPr>
          </a:p>
        </p:txBody>
      </p:sp>
      <p:sp>
        <p:nvSpPr>
          <p:cNvPr name="TextBox 7" id="7"/>
          <p:cNvSpPr txBox="true"/>
          <p:nvPr/>
        </p:nvSpPr>
        <p:spPr>
          <a:xfrm rot="0">
            <a:off x="3635314" y="2652904"/>
            <a:ext cx="4223683" cy="10368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76"/>
              </a:lnSpc>
              <a:spcBef>
                <a:spcPct val="0"/>
              </a:spcBef>
            </a:pPr>
            <a:r>
              <a:rPr lang="en-US" b="true" sz="6054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Boards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0283159" y="4164376"/>
            <a:ext cx="6976141" cy="18075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Everyone understands logic</a:t>
            </a:r>
          </a:p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Tech debt is an Engineering problem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0456765" y="2832409"/>
            <a:ext cx="4853964" cy="10368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76"/>
              </a:lnSpc>
              <a:spcBef>
                <a:spcPct val="0"/>
              </a:spcBef>
            </a:pPr>
            <a:r>
              <a:rPr lang="en-US" b="true" sz="6054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Teams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074476" y="7715180"/>
            <a:ext cx="8609146" cy="30267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CEO will trust me if I make good tech decisions</a:t>
            </a:r>
          </a:p>
          <a:p>
            <a:pPr algn="l" marL="746205" indent="-373103" lvl="1">
              <a:lnSpc>
                <a:spcPts val="4838"/>
              </a:lnSpc>
              <a:buFont typeface="Arial"/>
              <a:buChar char="•"/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Great tech ensures commercial success</a:t>
            </a:r>
          </a:p>
          <a:p>
            <a:pPr algn="l">
              <a:lnSpc>
                <a:spcPts val="4838"/>
              </a:lnSpc>
            </a:pPr>
          </a:p>
        </p:txBody>
      </p:sp>
      <p:sp>
        <p:nvSpPr>
          <p:cNvPr name="TextBox 11" id="11"/>
          <p:cNvSpPr txBox="true"/>
          <p:nvPr/>
        </p:nvSpPr>
        <p:spPr>
          <a:xfrm rot="0">
            <a:off x="3262497" y="6486577"/>
            <a:ext cx="4223683" cy="10368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76"/>
              </a:lnSpc>
              <a:spcBef>
                <a:spcPct val="0"/>
              </a:spcBef>
            </a:pPr>
            <a:r>
              <a:rPr lang="en-US" b="true" sz="6054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CEO/SLT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9993110" y="7883944"/>
            <a:ext cx="7266190" cy="114498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12410" indent="-356205" lvl="1">
              <a:lnSpc>
                <a:spcPts val="4619"/>
              </a:lnSpc>
              <a:buFont typeface="Arial"/>
              <a:buChar char="•"/>
            </a:pPr>
            <a:r>
              <a:rPr lang="en-US" b="true" sz="329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Meetings give me no value</a:t>
            </a:r>
          </a:p>
          <a:p>
            <a:pPr algn="l" marL="712410" indent="-356205" lvl="1">
              <a:lnSpc>
                <a:spcPts val="4619"/>
              </a:lnSpc>
              <a:buFont typeface="Arial"/>
              <a:buChar char="•"/>
            </a:pPr>
            <a:r>
              <a:rPr lang="en-US" b="true" sz="329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Engineering leads the company 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1383744" y="6598191"/>
            <a:ext cx="4223683" cy="10368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476"/>
              </a:lnSpc>
              <a:spcBef>
                <a:spcPct val="0"/>
              </a:spcBef>
            </a:pPr>
            <a:r>
              <a:rPr lang="en-US" b="true" sz="6054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Org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15589271" y="9690100"/>
            <a:ext cx="1894537" cy="5884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838"/>
              </a:lnSpc>
              <a:spcBef>
                <a:spcPct val="0"/>
              </a:spcBef>
            </a:pPr>
            <a:r>
              <a:rPr lang="en-US" b="true" sz="3456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..-0:02:30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DAGhUI3hSzE</dc:identifier>
  <dcterms:modified xsi:type="dcterms:W3CDTF">2011-08-01T06:04:30Z</dcterms:modified>
  <cp:revision>1</cp:revision>
  <dc:title>CTOCraftCon2025 - corrupted by Canva</dc:title>
</cp:coreProperties>
</file>